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77" r:id="rId13"/>
    <p:sldId id="268" r:id="rId14"/>
    <p:sldId id="275" r:id="rId15"/>
    <p:sldId id="269" r:id="rId16"/>
    <p:sldId id="270" r:id="rId17"/>
    <p:sldId id="271" r:id="rId18"/>
    <p:sldId id="272" r:id="rId19"/>
    <p:sldId id="27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53DB1-4938-48E3-88A3-D2FF086658A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9ACE313-8AFB-42C0-A833-C882A43FFE6E}">
      <dgm:prSet phldrT="[Text]"/>
      <dgm:spPr/>
      <dgm:t>
        <a:bodyPr/>
        <a:lstStyle/>
        <a:p>
          <a:r>
            <a:rPr lang="de-CH"/>
            <a:t>Bedarfsabklärung</a:t>
          </a:r>
        </a:p>
      </dgm:t>
    </dgm:pt>
    <dgm:pt modelId="{7E1FC02D-BCF3-442B-8BDD-40AA96E15980}" type="parTrans" cxnId="{A489359E-6326-4A65-91BF-DBE974D3D3C7}">
      <dgm:prSet/>
      <dgm:spPr/>
      <dgm:t>
        <a:bodyPr/>
        <a:lstStyle/>
        <a:p>
          <a:endParaRPr lang="de-CH"/>
        </a:p>
      </dgm:t>
    </dgm:pt>
    <dgm:pt modelId="{9F76B72A-2FA6-4E7D-B9A8-0E86092F77D9}" type="sibTrans" cxnId="{A489359E-6326-4A65-91BF-DBE974D3D3C7}">
      <dgm:prSet/>
      <dgm:spPr/>
      <dgm:t>
        <a:bodyPr/>
        <a:lstStyle/>
        <a:p>
          <a:endParaRPr lang="de-CH"/>
        </a:p>
      </dgm:t>
    </dgm:pt>
    <dgm:pt modelId="{B1708A57-A4E8-42D0-BBB7-3946AC8C11B4}">
      <dgm:prSet phldrT="[Text]"/>
      <dgm:spPr/>
      <dgm:t>
        <a:bodyPr/>
        <a:lstStyle/>
        <a:p>
          <a:r>
            <a:rPr lang="de-CH" dirty="0"/>
            <a:t>Ressourcen-management</a:t>
          </a:r>
        </a:p>
      </dgm:t>
    </dgm:pt>
    <dgm:pt modelId="{A6707110-8AD0-48B9-9964-F93FFE790F1E}" type="parTrans" cxnId="{7D641E18-E344-4E98-8DFF-A74227F5408F}">
      <dgm:prSet/>
      <dgm:spPr/>
      <dgm:t>
        <a:bodyPr/>
        <a:lstStyle/>
        <a:p>
          <a:endParaRPr lang="de-CH"/>
        </a:p>
      </dgm:t>
    </dgm:pt>
    <dgm:pt modelId="{37702AFC-AACA-4D56-9313-004C6D231996}" type="sibTrans" cxnId="{7D641E18-E344-4E98-8DFF-A74227F5408F}">
      <dgm:prSet/>
      <dgm:spPr/>
      <dgm:t>
        <a:bodyPr/>
        <a:lstStyle/>
        <a:p>
          <a:endParaRPr lang="de-CH"/>
        </a:p>
      </dgm:t>
    </dgm:pt>
    <dgm:pt modelId="{41C53EAD-6F92-4197-99F2-9785AA3AA3B5}">
      <dgm:prSet phldrT="[Text]"/>
      <dgm:spPr/>
      <dgm:t>
        <a:bodyPr/>
        <a:lstStyle/>
        <a:p>
          <a:r>
            <a:rPr lang="de-CH"/>
            <a:t>Administration</a:t>
          </a:r>
        </a:p>
      </dgm:t>
    </dgm:pt>
    <dgm:pt modelId="{521EF139-F94C-449B-9759-94F955BA0683}" type="parTrans" cxnId="{274BCCAD-94C8-4DA4-88DB-AC162702D688}">
      <dgm:prSet/>
      <dgm:spPr/>
      <dgm:t>
        <a:bodyPr/>
        <a:lstStyle/>
        <a:p>
          <a:endParaRPr lang="de-CH"/>
        </a:p>
      </dgm:t>
    </dgm:pt>
    <dgm:pt modelId="{2286E021-A43C-4855-9C93-D6A33C1FCDBC}" type="sibTrans" cxnId="{274BCCAD-94C8-4DA4-88DB-AC162702D688}">
      <dgm:prSet/>
      <dgm:spPr/>
      <dgm:t>
        <a:bodyPr/>
        <a:lstStyle/>
        <a:p>
          <a:endParaRPr lang="de-CH"/>
        </a:p>
      </dgm:t>
    </dgm:pt>
    <dgm:pt modelId="{24BAEFF6-BFF8-4C9D-B8CA-A0465D34361B}" type="pres">
      <dgm:prSet presAssocID="{25953DB1-4938-48E3-88A3-D2FF086658A3}" presName="Name0" presStyleCnt="0">
        <dgm:presLayoutVars>
          <dgm:dir/>
          <dgm:resizeHandles val="exact"/>
        </dgm:presLayoutVars>
      </dgm:prSet>
      <dgm:spPr/>
    </dgm:pt>
    <dgm:pt modelId="{58492AEC-9E88-42C1-A53D-0BD50B416AC1}" type="pres">
      <dgm:prSet presAssocID="{69ACE313-8AFB-42C0-A833-C882A43FFE6E}" presName="node" presStyleLbl="node1" presStyleIdx="0" presStyleCnt="3">
        <dgm:presLayoutVars>
          <dgm:bulletEnabled val="1"/>
        </dgm:presLayoutVars>
      </dgm:prSet>
      <dgm:spPr/>
    </dgm:pt>
    <dgm:pt modelId="{A97BD81E-7283-49AA-B93C-7C9937E0C675}" type="pres">
      <dgm:prSet presAssocID="{9F76B72A-2FA6-4E7D-B9A8-0E86092F77D9}" presName="sibTrans" presStyleLbl="sibTrans2D1" presStyleIdx="0" presStyleCnt="3"/>
      <dgm:spPr/>
    </dgm:pt>
    <dgm:pt modelId="{FE22D511-8F0C-4752-802E-B9F420FE8384}" type="pres">
      <dgm:prSet presAssocID="{9F76B72A-2FA6-4E7D-B9A8-0E86092F77D9}" presName="connectorText" presStyleLbl="sibTrans2D1" presStyleIdx="0" presStyleCnt="3"/>
      <dgm:spPr/>
    </dgm:pt>
    <dgm:pt modelId="{50F230A3-AC9E-4335-83A1-62F9B751C9A6}" type="pres">
      <dgm:prSet presAssocID="{B1708A57-A4E8-42D0-BBB7-3946AC8C11B4}" presName="node" presStyleLbl="node1" presStyleIdx="1" presStyleCnt="3">
        <dgm:presLayoutVars>
          <dgm:bulletEnabled val="1"/>
        </dgm:presLayoutVars>
      </dgm:prSet>
      <dgm:spPr/>
    </dgm:pt>
    <dgm:pt modelId="{0B287722-3D7D-4C65-8AB2-876C5F20AC98}" type="pres">
      <dgm:prSet presAssocID="{37702AFC-AACA-4D56-9313-004C6D231996}" presName="sibTrans" presStyleLbl="sibTrans2D1" presStyleIdx="1" presStyleCnt="3"/>
      <dgm:spPr/>
    </dgm:pt>
    <dgm:pt modelId="{BD2CB32D-9EFA-45AD-8921-B23A9A33962F}" type="pres">
      <dgm:prSet presAssocID="{37702AFC-AACA-4D56-9313-004C6D231996}" presName="connectorText" presStyleLbl="sibTrans2D1" presStyleIdx="1" presStyleCnt="3"/>
      <dgm:spPr/>
    </dgm:pt>
    <dgm:pt modelId="{4727A0C5-5C19-4DEA-9AC3-08E983ED536E}" type="pres">
      <dgm:prSet presAssocID="{41C53EAD-6F92-4197-99F2-9785AA3AA3B5}" presName="node" presStyleLbl="node1" presStyleIdx="2" presStyleCnt="3">
        <dgm:presLayoutVars>
          <dgm:bulletEnabled val="1"/>
        </dgm:presLayoutVars>
      </dgm:prSet>
      <dgm:spPr/>
    </dgm:pt>
    <dgm:pt modelId="{9B63C5E1-BC2A-4F32-8D6A-CD9C6B20896C}" type="pres">
      <dgm:prSet presAssocID="{2286E021-A43C-4855-9C93-D6A33C1FCDBC}" presName="sibTrans" presStyleLbl="sibTrans2D1" presStyleIdx="2" presStyleCnt="3"/>
      <dgm:spPr/>
    </dgm:pt>
    <dgm:pt modelId="{9C46DDA7-97E7-4424-80CD-7C6FD073FDE2}" type="pres">
      <dgm:prSet presAssocID="{2286E021-A43C-4855-9C93-D6A33C1FCDBC}" presName="connectorText" presStyleLbl="sibTrans2D1" presStyleIdx="2" presStyleCnt="3"/>
      <dgm:spPr/>
    </dgm:pt>
  </dgm:ptLst>
  <dgm:cxnLst>
    <dgm:cxn modelId="{588CE107-0578-4B3F-BB9D-5FCB93CA667A}" type="presOf" srcId="{41C53EAD-6F92-4197-99F2-9785AA3AA3B5}" destId="{4727A0C5-5C19-4DEA-9AC3-08E983ED536E}" srcOrd="0" destOrd="0" presId="urn:microsoft.com/office/officeart/2005/8/layout/cycle7"/>
    <dgm:cxn modelId="{286BD80E-3698-4117-BF8B-700A6E8D4222}" type="presOf" srcId="{B1708A57-A4E8-42D0-BBB7-3946AC8C11B4}" destId="{50F230A3-AC9E-4335-83A1-62F9B751C9A6}" srcOrd="0" destOrd="0" presId="urn:microsoft.com/office/officeart/2005/8/layout/cycle7"/>
    <dgm:cxn modelId="{E6CA4114-6933-4FBD-A303-B9F8B274673D}" type="presOf" srcId="{2286E021-A43C-4855-9C93-D6A33C1FCDBC}" destId="{9B63C5E1-BC2A-4F32-8D6A-CD9C6B20896C}" srcOrd="0" destOrd="0" presId="urn:microsoft.com/office/officeart/2005/8/layout/cycle7"/>
    <dgm:cxn modelId="{7D641E18-E344-4E98-8DFF-A74227F5408F}" srcId="{25953DB1-4938-48E3-88A3-D2FF086658A3}" destId="{B1708A57-A4E8-42D0-BBB7-3946AC8C11B4}" srcOrd="1" destOrd="0" parTransId="{A6707110-8AD0-48B9-9964-F93FFE790F1E}" sibTransId="{37702AFC-AACA-4D56-9313-004C6D231996}"/>
    <dgm:cxn modelId="{10EE0A2F-69E9-432B-8F3F-15540593E514}" type="presOf" srcId="{69ACE313-8AFB-42C0-A833-C882A43FFE6E}" destId="{58492AEC-9E88-42C1-A53D-0BD50B416AC1}" srcOrd="0" destOrd="0" presId="urn:microsoft.com/office/officeart/2005/8/layout/cycle7"/>
    <dgm:cxn modelId="{037EB732-56C0-4355-8048-1D167EC91CA2}" type="presOf" srcId="{9F76B72A-2FA6-4E7D-B9A8-0E86092F77D9}" destId="{A97BD81E-7283-49AA-B93C-7C9937E0C675}" srcOrd="0" destOrd="0" presId="urn:microsoft.com/office/officeart/2005/8/layout/cycle7"/>
    <dgm:cxn modelId="{0801386C-F6FA-47A5-B1BE-018AA467BC98}" type="presOf" srcId="{37702AFC-AACA-4D56-9313-004C6D231996}" destId="{BD2CB32D-9EFA-45AD-8921-B23A9A33962F}" srcOrd="1" destOrd="0" presId="urn:microsoft.com/office/officeart/2005/8/layout/cycle7"/>
    <dgm:cxn modelId="{B6ACE558-0A0E-4FB9-AFFC-CE06964E8336}" type="presOf" srcId="{9F76B72A-2FA6-4E7D-B9A8-0E86092F77D9}" destId="{FE22D511-8F0C-4752-802E-B9F420FE8384}" srcOrd="1" destOrd="0" presId="urn:microsoft.com/office/officeart/2005/8/layout/cycle7"/>
    <dgm:cxn modelId="{89F5C598-4F06-4447-A43E-9C0AE1A13020}" type="presOf" srcId="{37702AFC-AACA-4D56-9313-004C6D231996}" destId="{0B287722-3D7D-4C65-8AB2-876C5F20AC98}" srcOrd="0" destOrd="0" presId="urn:microsoft.com/office/officeart/2005/8/layout/cycle7"/>
    <dgm:cxn modelId="{A489359E-6326-4A65-91BF-DBE974D3D3C7}" srcId="{25953DB1-4938-48E3-88A3-D2FF086658A3}" destId="{69ACE313-8AFB-42C0-A833-C882A43FFE6E}" srcOrd="0" destOrd="0" parTransId="{7E1FC02D-BCF3-442B-8BDD-40AA96E15980}" sibTransId="{9F76B72A-2FA6-4E7D-B9A8-0E86092F77D9}"/>
    <dgm:cxn modelId="{6288BFA0-0D4E-4F5F-BF49-A171AB9A4D4B}" type="presOf" srcId="{2286E021-A43C-4855-9C93-D6A33C1FCDBC}" destId="{9C46DDA7-97E7-4424-80CD-7C6FD073FDE2}" srcOrd="1" destOrd="0" presId="urn:microsoft.com/office/officeart/2005/8/layout/cycle7"/>
    <dgm:cxn modelId="{274BCCAD-94C8-4DA4-88DB-AC162702D688}" srcId="{25953DB1-4938-48E3-88A3-D2FF086658A3}" destId="{41C53EAD-6F92-4197-99F2-9785AA3AA3B5}" srcOrd="2" destOrd="0" parTransId="{521EF139-F94C-449B-9759-94F955BA0683}" sibTransId="{2286E021-A43C-4855-9C93-D6A33C1FCDBC}"/>
    <dgm:cxn modelId="{E5D9B8B8-9509-44E2-914E-6203323B6FB2}" type="presOf" srcId="{25953DB1-4938-48E3-88A3-D2FF086658A3}" destId="{24BAEFF6-BFF8-4C9D-B8CA-A0465D34361B}" srcOrd="0" destOrd="0" presId="urn:microsoft.com/office/officeart/2005/8/layout/cycle7"/>
    <dgm:cxn modelId="{B6F7A143-BA9B-41E5-A9E1-6A6DF5032E22}" type="presParOf" srcId="{24BAEFF6-BFF8-4C9D-B8CA-A0465D34361B}" destId="{58492AEC-9E88-42C1-A53D-0BD50B416AC1}" srcOrd="0" destOrd="0" presId="urn:microsoft.com/office/officeart/2005/8/layout/cycle7"/>
    <dgm:cxn modelId="{5480E1DE-0077-410A-9CF3-DA8FD50814E7}" type="presParOf" srcId="{24BAEFF6-BFF8-4C9D-B8CA-A0465D34361B}" destId="{A97BD81E-7283-49AA-B93C-7C9937E0C675}" srcOrd="1" destOrd="0" presId="urn:microsoft.com/office/officeart/2005/8/layout/cycle7"/>
    <dgm:cxn modelId="{B48B0B9B-9E8A-4B4A-A7F0-BD54528A1DED}" type="presParOf" srcId="{A97BD81E-7283-49AA-B93C-7C9937E0C675}" destId="{FE22D511-8F0C-4752-802E-B9F420FE8384}" srcOrd="0" destOrd="0" presId="urn:microsoft.com/office/officeart/2005/8/layout/cycle7"/>
    <dgm:cxn modelId="{BD5B64EE-BE4C-4921-B1F9-2CECDAAA8128}" type="presParOf" srcId="{24BAEFF6-BFF8-4C9D-B8CA-A0465D34361B}" destId="{50F230A3-AC9E-4335-83A1-62F9B751C9A6}" srcOrd="2" destOrd="0" presId="urn:microsoft.com/office/officeart/2005/8/layout/cycle7"/>
    <dgm:cxn modelId="{A8D1F8A1-7E51-4E4B-AA8C-6E4EB9E25099}" type="presParOf" srcId="{24BAEFF6-BFF8-4C9D-B8CA-A0465D34361B}" destId="{0B287722-3D7D-4C65-8AB2-876C5F20AC98}" srcOrd="3" destOrd="0" presId="urn:microsoft.com/office/officeart/2005/8/layout/cycle7"/>
    <dgm:cxn modelId="{213812D1-D386-4EBF-8267-40FFABD65BEB}" type="presParOf" srcId="{0B287722-3D7D-4C65-8AB2-876C5F20AC98}" destId="{BD2CB32D-9EFA-45AD-8921-B23A9A33962F}" srcOrd="0" destOrd="0" presId="urn:microsoft.com/office/officeart/2005/8/layout/cycle7"/>
    <dgm:cxn modelId="{82E6D55D-E3B8-4C14-B06F-132FBF76A541}" type="presParOf" srcId="{24BAEFF6-BFF8-4C9D-B8CA-A0465D34361B}" destId="{4727A0C5-5C19-4DEA-9AC3-08E983ED536E}" srcOrd="4" destOrd="0" presId="urn:microsoft.com/office/officeart/2005/8/layout/cycle7"/>
    <dgm:cxn modelId="{50B95929-6C9C-4C03-ABB2-F5E3D5281835}" type="presParOf" srcId="{24BAEFF6-BFF8-4C9D-B8CA-A0465D34361B}" destId="{9B63C5E1-BC2A-4F32-8D6A-CD9C6B20896C}" srcOrd="5" destOrd="0" presId="urn:microsoft.com/office/officeart/2005/8/layout/cycle7"/>
    <dgm:cxn modelId="{7D8E173C-2137-45CE-857B-D0C9091E178F}" type="presParOf" srcId="{9B63C5E1-BC2A-4F32-8D6A-CD9C6B20896C}" destId="{9C46DDA7-97E7-4424-80CD-7C6FD073FDE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92AEC-9E88-42C1-A53D-0BD50B416AC1}">
      <dsp:nvSpPr>
        <dsp:cNvPr id="0" name=""/>
        <dsp:cNvSpPr/>
      </dsp:nvSpPr>
      <dsp:spPr>
        <a:xfrm>
          <a:off x="1771325" y="26185"/>
          <a:ext cx="2143359" cy="1071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100" kern="1200"/>
            <a:t>Bedarfsabklärung</a:t>
          </a:r>
        </a:p>
      </dsp:txBody>
      <dsp:txXfrm>
        <a:off x="1802713" y="57573"/>
        <a:ext cx="2080583" cy="1008903"/>
      </dsp:txXfrm>
    </dsp:sp>
    <dsp:sp modelId="{A97BD81E-7283-49AA-B93C-7C9937E0C675}">
      <dsp:nvSpPr>
        <dsp:cNvPr id="0" name=""/>
        <dsp:cNvSpPr/>
      </dsp:nvSpPr>
      <dsp:spPr>
        <a:xfrm rot="3600000">
          <a:off x="3169253" y="1907624"/>
          <a:ext cx="1117825" cy="3750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600" kern="1200"/>
        </a:p>
      </dsp:txBody>
      <dsp:txXfrm>
        <a:off x="3281779" y="1982641"/>
        <a:ext cx="892773" cy="225053"/>
      </dsp:txXfrm>
    </dsp:sp>
    <dsp:sp modelId="{50F230A3-AC9E-4335-83A1-62F9B751C9A6}">
      <dsp:nvSpPr>
        <dsp:cNvPr id="0" name=""/>
        <dsp:cNvSpPr/>
      </dsp:nvSpPr>
      <dsp:spPr>
        <a:xfrm>
          <a:off x="3541646" y="3092471"/>
          <a:ext cx="2143359" cy="1071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100" kern="1200" dirty="0"/>
            <a:t>Ressourcen-management</a:t>
          </a:r>
        </a:p>
      </dsp:txBody>
      <dsp:txXfrm>
        <a:off x="3573034" y="3123859"/>
        <a:ext cx="2080583" cy="1008903"/>
      </dsp:txXfrm>
    </dsp:sp>
    <dsp:sp modelId="{0B287722-3D7D-4C65-8AB2-876C5F20AC98}">
      <dsp:nvSpPr>
        <dsp:cNvPr id="0" name=""/>
        <dsp:cNvSpPr/>
      </dsp:nvSpPr>
      <dsp:spPr>
        <a:xfrm rot="10800000">
          <a:off x="2284092" y="3440767"/>
          <a:ext cx="1117825" cy="3750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600" kern="1200"/>
        </a:p>
      </dsp:txBody>
      <dsp:txXfrm rot="10800000">
        <a:off x="2396618" y="3515784"/>
        <a:ext cx="892773" cy="225053"/>
      </dsp:txXfrm>
    </dsp:sp>
    <dsp:sp modelId="{4727A0C5-5C19-4DEA-9AC3-08E983ED536E}">
      <dsp:nvSpPr>
        <dsp:cNvPr id="0" name=""/>
        <dsp:cNvSpPr/>
      </dsp:nvSpPr>
      <dsp:spPr>
        <a:xfrm>
          <a:off x="1004" y="3092471"/>
          <a:ext cx="2143359" cy="1071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100" kern="1200"/>
            <a:t>Administration</a:t>
          </a:r>
        </a:p>
      </dsp:txBody>
      <dsp:txXfrm>
        <a:off x="32392" y="3123859"/>
        <a:ext cx="2080583" cy="1008903"/>
      </dsp:txXfrm>
    </dsp:sp>
    <dsp:sp modelId="{9B63C5E1-BC2A-4F32-8D6A-CD9C6B20896C}">
      <dsp:nvSpPr>
        <dsp:cNvPr id="0" name=""/>
        <dsp:cNvSpPr/>
      </dsp:nvSpPr>
      <dsp:spPr>
        <a:xfrm rot="18000000">
          <a:off x="1398932" y="1907624"/>
          <a:ext cx="1117825" cy="3750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600" kern="1200"/>
        </a:p>
      </dsp:txBody>
      <dsp:txXfrm>
        <a:off x="1511458" y="1982641"/>
        <a:ext cx="892773" cy="22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A688D-F856-4C6B-836A-B721D5AE09FB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4F32-9132-4272-B596-ED3FACEE35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45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9698D-0A10-70AA-6CC1-72586F9ED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0B7690-1A45-F0BC-F9D8-1D67B4F56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5172E3-3030-E9C5-A509-915FD050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973D-E481-4E98-B8BE-6E2944A1CD52}" type="datetime1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4B8B7C-B845-E1EB-C284-8DCE2102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9CC57C-8260-6F7C-55DD-9CE1250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30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A09B2-447F-50B8-BEE5-9B9E71FD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10CDF4-A1A1-5285-5780-726E4D4EE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22CF95-D62C-E54C-FFC5-316FB573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1350-6403-44DC-8F32-6DEB66B2EDD9}" type="datetime1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CB977-831A-CF75-627D-710F976F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9F97F3-5417-E33E-A491-8E1F8636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46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A1647B7-3115-413C-220C-507774076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6151D7-C190-0DA9-7DB7-2B4D06809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12934-C5DD-D0BC-35A9-EC182BD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48B4-1006-4981-93C5-C3EA7D7BD8FE}" type="datetime1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D1933F-511E-D059-D828-385394D9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5A973B-ED48-73EF-784D-B2877A39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13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2F151-A293-FB93-D521-9C1E6D54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5A062E-7863-F6C0-AD52-8CCFD304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52210B-2B85-898C-0719-1B46B2B6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8C0D-CDEA-418F-A235-45B63373F5C9}" type="datetime1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EF604C-3F25-CF13-131C-F45E0037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D81995-C551-81B3-DCAC-2AAEBD65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71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C0906-562B-0A9E-E99E-291EC17F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E3C8B2-6C71-4800-A83A-886FE452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F1E3C7-639D-809F-45BA-9A5044E4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9C0C-9D62-4485-AC9E-137B80301612}" type="datetime1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6D55BB-5B21-1E0E-C820-81CFA0C9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7F3E78-F03A-C9DA-2A40-073306A0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26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7461C-6520-C804-25EB-6F12D9F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4D62C-4661-FAF8-A453-57E527FB0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6F5333-57C7-203A-E7D6-7E9DD242D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712892-E547-450E-B47E-7DE4B82A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0E9-66FA-4FD3-86A8-D20CC11B16DE}" type="datetime1">
              <a:rPr lang="de-DE" smtClean="0"/>
              <a:t>29.08.2023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B88530-FCA2-BF43-E59C-97F57C1A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FD2E19-B9DC-042A-653F-E6F2D8D9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74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5FB31-2CCA-99C8-4B07-286BB4DB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46EB4-7539-E9F4-F78C-3960ECD8D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EE577E-4261-9C7D-616A-489E42D6C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A6F9EA-34AC-34C4-9CF0-D96CB6323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B59696-6608-7723-B3EB-91C000A2C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91A358-7416-E8C1-C1A6-18164D58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53D-94D0-4D6A-B8AD-6A8A06B745D0}" type="datetime1">
              <a:rPr lang="de-DE" smtClean="0"/>
              <a:t>29.08.2023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EC5243-41ED-128B-D15B-13B287BD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EA0F7B-5D3B-5AD5-D146-121EC30F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88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61176-70D4-427B-4116-6B37B3A0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28263-DA3D-9BCB-175C-A416DEE9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A3B7-3D41-4FF8-A191-5F28905BC0E6}" type="datetime1">
              <a:rPr lang="de-DE" smtClean="0"/>
              <a:t>29.08.2023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984B33-3990-A5D0-F334-7CC7C91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F189F4-AD19-3A7E-AEB3-B9556012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3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55A9C7-4A23-6EDC-3EA7-F4603F26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279C2-A7C4-48FC-921D-F5523B675C45}" type="datetime1">
              <a:rPr lang="de-DE" smtClean="0"/>
              <a:t>29.08.2023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FE21F9-504D-8E78-AC30-4777ECE2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E9128D-1821-3D3B-75A4-805FB4F8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5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0F946-454C-9A35-0F10-93FC2D12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88F11-F71D-5681-934C-48039436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142DC4-5E43-9A16-75A6-5ECCA69BE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201822-F8FE-C986-59F9-D1183FBA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3F1-6A6F-4993-9C8F-88B812EADE0C}" type="datetime1">
              <a:rPr lang="de-DE" smtClean="0"/>
              <a:t>29.08.2023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D7E865-66AC-8BD0-A68B-A9D32415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03A97A-C489-C32A-DD2D-8D96BE97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53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B9FBF-3AF8-BB73-AE2A-E3BE7FE4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49E58A-56F2-6E86-CEAE-43544ECB2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538071-0D75-F5E3-670A-A1F253506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FB7DCC-907D-318D-7AE6-04A3919B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7B3-6581-4F75-A9EC-3E6AA8EAC861}" type="datetime1">
              <a:rPr lang="de-DE" smtClean="0"/>
              <a:t>29.08.2023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95297D-D6B6-64BC-B20B-1F2F3C2C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68E7A3-0249-4EDE-5962-44C5024A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5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1E2907-1F55-BEA3-512C-6F0867C6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FB581D-59FA-B60F-59A3-1B62BBE87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0A1614-B7A2-ED3F-9BF4-77DA5F4D4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CBCF-2B02-4A2F-B31B-A96C3266B11A}" type="datetime1">
              <a:rPr lang="de-DE" smtClean="0"/>
              <a:t>29.08.2023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4960F-3672-C4ED-78EE-762767B0E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15. Jahrestreffen des Netzwerks Joint Future   spiez-solidar, Stefan Fink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F876BD-E751-116B-E055-39273F8DC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C213-65F3-4CB0-AEC3-6B9B9C1870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89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81292-F741-4DF0-7A4E-776F860A8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5068"/>
            <a:ext cx="9144000" cy="3214613"/>
          </a:xfrm>
        </p:spPr>
        <p:txBody>
          <a:bodyPr/>
          <a:lstStyle/>
          <a:p>
            <a:r>
              <a:rPr lang="de-CH" sz="6600" b="1" dirty="0" err="1">
                <a:solidFill>
                  <a:schemeClr val="bg1"/>
                </a:solidFill>
              </a:rPr>
              <a:t>spiez-solidar</a:t>
            </a:r>
            <a:br>
              <a:rPr lang="de-CH" sz="6600" b="1" dirty="0">
                <a:solidFill>
                  <a:schemeClr val="bg1"/>
                </a:solidFill>
              </a:rPr>
            </a:br>
            <a:br>
              <a:rPr lang="de-CH" dirty="0"/>
            </a:br>
            <a:r>
              <a:rPr lang="de-CH" sz="2000" dirty="0">
                <a:solidFill>
                  <a:schemeClr val="bg1"/>
                </a:solidFill>
              </a:rPr>
              <a:t>ein Arbeitszweig des sozial-diakonischen Vereins </a:t>
            </a:r>
            <a:r>
              <a:rPr lang="de-CH" sz="2000" dirty="0" err="1">
                <a:solidFill>
                  <a:schemeClr val="bg1"/>
                </a:solidFill>
              </a:rPr>
              <a:t>Rachma</a:t>
            </a:r>
            <a:r>
              <a:rPr lang="de-CH" sz="2000" dirty="0">
                <a:solidFill>
                  <a:schemeClr val="bg1"/>
                </a:solidFill>
              </a:rPr>
              <a:t> Spiez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DECA05-54FC-7CD2-B7DA-32EDE2CE1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8134"/>
            <a:ext cx="9144000" cy="1124374"/>
          </a:xfrm>
        </p:spPr>
        <p:txBody>
          <a:bodyPr>
            <a:normAutofit/>
          </a:bodyPr>
          <a:lstStyle/>
          <a:p>
            <a:r>
              <a:rPr lang="de-DE" sz="2000" b="1" i="0" dirty="0">
                <a:solidFill>
                  <a:schemeClr val="bg1"/>
                </a:solidFill>
                <a:effectLst/>
                <a:latin typeface="Open Sans" panose="020B0806030504020204" pitchFamily="34" charset="0"/>
              </a:rPr>
              <a:t>Wir wollen einen Beitrag leisten, den menschenunwürdigen Schicksalen von abgewiesenen Geflüchteten entgegenzuwirken</a:t>
            </a:r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2782C984-69DB-0190-52E2-57517E74C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283813"/>
            <a:ext cx="2614507" cy="261450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8067723-A3A0-231E-F85D-7793109AC18F}"/>
              </a:ext>
            </a:extLst>
          </p:cNvPr>
          <p:cNvSpPr txBox="1"/>
          <p:nvPr/>
        </p:nvSpPr>
        <p:spPr>
          <a:xfrm>
            <a:off x="2120052" y="5811520"/>
            <a:ext cx="799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15. Jahrestreffen des Netzwerks Joint Future, 8.September 2023, Spiez</a:t>
            </a:r>
          </a:p>
        </p:txBody>
      </p:sp>
    </p:spTree>
    <p:extLst>
      <p:ext uri="{BB962C8B-B14F-4D97-AF65-F5344CB8AC3E}">
        <p14:creationId xmlns:p14="http://schemas.microsoft.com/office/powerpoint/2010/main" val="300578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4187-D717-146F-421B-06E6A325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</a:t>
            </a:r>
            <a:r>
              <a:rPr lang="de-CH" b="1" dirty="0">
                <a:solidFill>
                  <a:schemeClr val="bg1"/>
                </a:solidFill>
              </a:rPr>
              <a:t>Vernetzung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8BA61329-9316-285B-32AA-53AC4D06A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1161288" cy="116128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2EF34F-2F11-BE03-4617-50FA2055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D658C0-9368-0972-32F7-6E44D8342C08}"/>
              </a:ext>
            </a:extLst>
          </p:cNvPr>
          <p:cNvSpPr txBox="1"/>
          <p:nvPr/>
        </p:nvSpPr>
        <p:spPr>
          <a:xfrm>
            <a:off x="1057523" y="2449002"/>
            <a:ext cx="9151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2400" b="1" dirty="0">
                <a:solidFill>
                  <a:schemeClr val="bg1"/>
                </a:solidFill>
              </a:rPr>
              <a:t>andere Hilfsorganisationen</a:t>
            </a:r>
          </a:p>
          <a:p>
            <a:pPr marL="285750" indent="-285750">
              <a:buFontTx/>
              <a:buChar char="-"/>
            </a:pPr>
            <a:r>
              <a:rPr lang="de-CH" sz="2400" b="1" dirty="0">
                <a:solidFill>
                  <a:schemeClr val="bg1"/>
                </a:solidFill>
              </a:rPr>
              <a:t>Ortskirchen</a:t>
            </a:r>
          </a:p>
          <a:p>
            <a:pPr marL="285750" indent="-285750">
              <a:buFontTx/>
              <a:buChar char="-"/>
            </a:pPr>
            <a:r>
              <a:rPr lang="de-CH" sz="2400" b="1" dirty="0">
                <a:solidFill>
                  <a:schemeClr val="bg1"/>
                </a:solidFill>
              </a:rPr>
              <a:t>Behörden, Politik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722B6-5392-5B72-4E03-E367733B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</a:t>
            </a:r>
            <a:r>
              <a:rPr lang="de-CH" b="1" dirty="0">
                <a:solidFill>
                  <a:schemeClr val="bg1"/>
                </a:solidFill>
              </a:rPr>
              <a:t>Betreute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480845A9-54C2-2363-E541-68FEE29A3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316604" cy="1316604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91285-24E2-089B-990A-0170F1CB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pic>
        <p:nvPicPr>
          <p:cNvPr id="8" name="Grafik 7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61D69333-0B81-D637-23A9-BB089853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24" y="1158875"/>
            <a:ext cx="5967266" cy="4818015"/>
          </a:xfrm>
          <a:prstGeom prst="rect">
            <a:avLst/>
          </a:prstGeom>
        </p:spPr>
      </p:pic>
      <p:pic>
        <p:nvPicPr>
          <p:cNvPr id="10" name="Grafik 9" descr="Ein Bild, das Text, Bild, Grafikdesign, Grafiken enthält.&#10;&#10;Automatisch generierte Beschreibung">
            <a:extLst>
              <a:ext uri="{FF2B5EF4-FFF2-40B4-BE49-F238E27FC236}">
                <a16:creationId xmlns:a16="http://schemas.microsoft.com/office/drawing/2014/main" id="{754F076D-90D3-FD41-FA12-A4329A942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79" y="1084404"/>
            <a:ext cx="876300" cy="876300"/>
          </a:xfrm>
          <a:prstGeom prst="rect">
            <a:avLst/>
          </a:prstGeom>
        </p:spPr>
      </p:pic>
      <p:pic>
        <p:nvPicPr>
          <p:cNvPr id="12" name="Grafik 11" descr="Ein Bild, das Text, Bild, Grafikdesign, Grafiken enthält.&#10;&#10;Automatisch generierte Beschreibung">
            <a:extLst>
              <a:ext uri="{FF2B5EF4-FFF2-40B4-BE49-F238E27FC236}">
                <a16:creationId xmlns:a16="http://schemas.microsoft.com/office/drawing/2014/main" id="{C2F20F5C-0F02-02D0-BF45-34439B2CF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21" y="4822825"/>
            <a:ext cx="876300" cy="876300"/>
          </a:xfrm>
          <a:prstGeom prst="rect">
            <a:avLst/>
          </a:prstGeom>
        </p:spPr>
      </p:pic>
      <p:pic>
        <p:nvPicPr>
          <p:cNvPr id="14" name="Grafik 13" descr="Ein Bild, das Text, Screenshot, Logo, Schrift enthält.&#10;&#10;Automatisch generierte Beschreibung">
            <a:extLst>
              <a:ext uri="{FF2B5EF4-FFF2-40B4-BE49-F238E27FC236}">
                <a16:creationId xmlns:a16="http://schemas.microsoft.com/office/drawing/2014/main" id="{38FF8F00-E731-1B25-6198-451D4F5E5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91" y="5346889"/>
            <a:ext cx="1232826" cy="704472"/>
          </a:xfrm>
          <a:prstGeom prst="rect">
            <a:avLst/>
          </a:prstGeom>
        </p:spPr>
      </p:pic>
      <p:pic>
        <p:nvPicPr>
          <p:cNvPr id="18" name="Grafik 17" descr="Ein Bild, das Flagge, rot, Symbol, Logo enthält.&#10;&#10;Automatisch generierte Beschreibung">
            <a:extLst>
              <a:ext uri="{FF2B5EF4-FFF2-40B4-BE49-F238E27FC236}">
                <a16:creationId xmlns:a16="http://schemas.microsoft.com/office/drawing/2014/main" id="{A4F411AE-288A-530A-5B22-B7AC4768A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4" y="2090038"/>
            <a:ext cx="1408375" cy="704188"/>
          </a:xfrm>
          <a:prstGeom prst="rect">
            <a:avLst/>
          </a:prstGeom>
        </p:spPr>
      </p:pic>
      <p:pic>
        <p:nvPicPr>
          <p:cNvPr id="20" name="Grafik 19" descr="Ein Bild, das Text, Screenshot, Logo, Schrift enthält.&#10;&#10;Automatisch generierte Beschreibung">
            <a:extLst>
              <a:ext uri="{FF2B5EF4-FFF2-40B4-BE49-F238E27FC236}">
                <a16:creationId xmlns:a16="http://schemas.microsoft.com/office/drawing/2014/main" id="{A87787B6-F6F1-4F4F-0A74-FDBE75C0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6" y="3889375"/>
            <a:ext cx="1464283" cy="836733"/>
          </a:xfrm>
          <a:prstGeom prst="rect">
            <a:avLst/>
          </a:prstGeom>
        </p:spPr>
      </p:pic>
      <p:pic>
        <p:nvPicPr>
          <p:cNvPr id="22" name="Grafik 21" descr="Ein Bild, das Symbol, Logo, Grafiken, Screenshot enthält.&#10;&#10;Automatisch generierte Beschreibung">
            <a:extLst>
              <a:ext uri="{FF2B5EF4-FFF2-40B4-BE49-F238E27FC236}">
                <a16:creationId xmlns:a16="http://schemas.microsoft.com/office/drawing/2014/main" id="{5A9C3B9C-6D7C-2248-135C-C7A3074B9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39" y="2200476"/>
            <a:ext cx="1408374" cy="704187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D024026-0406-0718-0F18-C69FB0B62212}"/>
              </a:ext>
            </a:extLst>
          </p:cNvPr>
          <p:cNvSpPr txBox="1"/>
          <p:nvPr/>
        </p:nvSpPr>
        <p:spPr>
          <a:xfrm>
            <a:off x="420176" y="3093057"/>
            <a:ext cx="166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7.2020-8.2021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518102-46A8-CF4E-7D10-090017F227A4}"/>
              </a:ext>
            </a:extLst>
          </p:cNvPr>
          <p:cNvSpPr txBox="1"/>
          <p:nvPr/>
        </p:nvSpPr>
        <p:spPr>
          <a:xfrm>
            <a:off x="356566" y="4962939"/>
            <a:ext cx="158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11.20 untergetaucht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9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5296E-C7C1-1C02-A6D3-81AE3A99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</a:t>
            </a:r>
            <a:r>
              <a:rPr lang="de-CH" b="1" dirty="0">
                <a:solidFill>
                  <a:schemeClr val="bg1"/>
                </a:solidFill>
              </a:rPr>
              <a:t>Betreuung</a:t>
            </a:r>
            <a:endParaRPr lang="de-DE" dirty="0"/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92DFA9C9-E62C-9E91-E1FC-60A68659B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1197863" cy="119786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086334-2211-49B9-0EF1-7E7076B1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093A396-3A70-F184-472C-3B16ED9D38B8}"/>
              </a:ext>
            </a:extLst>
          </p:cNvPr>
          <p:cNvSpPr txBox="1"/>
          <p:nvPr/>
        </p:nvSpPr>
        <p:spPr>
          <a:xfrm>
            <a:off x="927947" y="2269067"/>
            <a:ext cx="105934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  <a:p>
            <a:r>
              <a:rPr lang="de-CH" sz="2400" dirty="0">
                <a:solidFill>
                  <a:schemeClr val="bg1"/>
                </a:solidFill>
              </a:rPr>
              <a:t>primär: Gastfamilie, betreuende Kontaktperson</a:t>
            </a:r>
          </a:p>
          <a:p>
            <a:r>
              <a:rPr lang="de-CH" sz="2400" dirty="0">
                <a:solidFill>
                  <a:schemeClr val="bg1"/>
                </a:solidFill>
              </a:rPr>
              <a:t>jährlicher Austausch Gastfamilien </a:t>
            </a:r>
          </a:p>
          <a:p>
            <a:endParaRPr lang="de-CH" sz="2400" dirty="0">
              <a:solidFill>
                <a:schemeClr val="bg1"/>
              </a:solidFill>
            </a:endParaRPr>
          </a:p>
          <a:p>
            <a:r>
              <a:rPr lang="de-CH" sz="2400" dirty="0">
                <a:solidFill>
                  <a:schemeClr val="bg1"/>
                </a:solidFill>
              </a:rPr>
              <a:t>Unterstützung bei gesundheitlichen Problemen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10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E81CF-607A-BE87-7033-8DEE4143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</a:t>
            </a:r>
            <a:r>
              <a:rPr lang="de-CH" b="1" dirty="0">
                <a:solidFill>
                  <a:schemeClr val="bg1"/>
                </a:solidFill>
              </a:rPr>
              <a:t>Highlights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36108641-5C07-0274-F847-B24FF15CE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300701" cy="1300701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9E0E95-6BCB-06D3-326B-74173DA0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562BFC-A10D-122B-EC37-367D95AB9C43}"/>
              </a:ext>
            </a:extLst>
          </p:cNvPr>
          <p:cNvSpPr txBox="1"/>
          <p:nvPr/>
        </p:nvSpPr>
        <p:spPr>
          <a:xfrm>
            <a:off x="838200" y="2250219"/>
            <a:ext cx="10508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400" dirty="0">
              <a:solidFill>
                <a:schemeClr val="bg1"/>
              </a:solidFill>
            </a:endParaRPr>
          </a:p>
          <a:p>
            <a:endParaRPr lang="de-CH" sz="2400" dirty="0">
              <a:solidFill>
                <a:schemeClr val="bg1"/>
              </a:solidFill>
            </a:endParaRPr>
          </a:p>
          <a:p>
            <a:r>
              <a:rPr lang="de-CH" sz="2400" dirty="0">
                <a:solidFill>
                  <a:schemeClr val="bg1"/>
                </a:solidFill>
              </a:rPr>
              <a:t>Geburten von Kindern</a:t>
            </a:r>
          </a:p>
          <a:p>
            <a:r>
              <a:rPr lang="de-CH" sz="2400" dirty="0">
                <a:solidFill>
                  <a:schemeClr val="bg1"/>
                </a:solidFill>
              </a:rPr>
              <a:t>Grosse Unterstützung von Stiftungen, Spendern, Organisationen </a:t>
            </a:r>
          </a:p>
          <a:p>
            <a:r>
              <a:rPr lang="de-CH" sz="2400" dirty="0">
                <a:solidFill>
                  <a:schemeClr val="bg1"/>
                </a:solidFill>
              </a:rPr>
              <a:t>Zusammenarbeit Gemeinde: pragmatische Lösungen: Tischlein Deck Dich,</a:t>
            </a:r>
          </a:p>
          <a:p>
            <a:r>
              <a:rPr lang="de-CH" sz="2400" dirty="0">
                <a:solidFill>
                  <a:schemeClr val="bg1"/>
                </a:solidFill>
              </a:rPr>
              <a:t>                                                     </a:t>
            </a:r>
            <a:r>
              <a:rPr lang="de-CH" sz="2400" dirty="0" err="1">
                <a:solidFill>
                  <a:schemeClr val="bg1"/>
                </a:solidFill>
              </a:rPr>
              <a:t>Kulturlegi</a:t>
            </a:r>
            <a:endParaRPr lang="de-CH" sz="2400" dirty="0">
              <a:solidFill>
                <a:schemeClr val="bg1"/>
              </a:solidFill>
            </a:endParaRPr>
          </a:p>
          <a:p>
            <a:r>
              <a:rPr lang="de-CH" sz="2400" dirty="0">
                <a:solidFill>
                  <a:schemeClr val="bg1"/>
                </a:solidFill>
              </a:rPr>
              <a:t>Zusammenarbeit andere Hilfsorganisationen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E81CF-607A-BE87-7033-8DEE4143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</a:t>
            </a:r>
            <a:r>
              <a:rPr lang="de-CH" dirty="0">
                <a:solidFill>
                  <a:schemeClr val="bg1"/>
                </a:solidFill>
              </a:rPr>
              <a:t>Highlights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36108641-5C07-0274-F847-B24FF15CE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300701" cy="1300701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9E0E95-6BCB-06D3-326B-74173DA0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562BFC-A10D-122B-EC37-367D95AB9C43}"/>
              </a:ext>
            </a:extLst>
          </p:cNvPr>
          <p:cNvSpPr txBox="1"/>
          <p:nvPr/>
        </p:nvSpPr>
        <p:spPr>
          <a:xfrm>
            <a:off x="838200" y="2250219"/>
            <a:ext cx="10508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chemeClr val="bg1"/>
                </a:solidFill>
              </a:rPr>
              <a:t>Ehrung Gemeinde Spiez  5.September 2020</a:t>
            </a:r>
          </a:p>
          <a:p>
            <a:endParaRPr lang="de-DE" dirty="0"/>
          </a:p>
        </p:txBody>
      </p:sp>
      <p:pic>
        <p:nvPicPr>
          <p:cNvPr id="11" name="Grafik 10" descr="Ein Bild, das Text, Schrift, Screenshot, Brief enthält.&#10;&#10;Automatisch generierte Beschreibung">
            <a:extLst>
              <a:ext uri="{FF2B5EF4-FFF2-40B4-BE49-F238E27FC236}">
                <a16:creationId xmlns:a16="http://schemas.microsoft.com/office/drawing/2014/main" id="{E8C48274-88F0-D7DE-291C-13DBA5A49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56" y="1003434"/>
            <a:ext cx="3771147" cy="51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0DF7B-F44A-E095-3A4D-8A802399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  </a:t>
            </a:r>
            <a:r>
              <a:rPr lang="de-CH" b="1" dirty="0">
                <a:solidFill>
                  <a:schemeClr val="bg1"/>
                </a:solidFill>
              </a:rPr>
              <a:t>Dämpfer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72A040AA-5082-F3A4-FDA0-3BAA4E12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1210056" cy="1210056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0D372C-F6F8-7187-1606-F44E3F32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B44B4B-85EB-9DF4-28A1-5AD9BB172582}"/>
              </a:ext>
            </a:extLst>
          </p:cNvPr>
          <p:cNvSpPr txBox="1"/>
          <p:nvPr/>
        </p:nvSpPr>
        <p:spPr>
          <a:xfrm>
            <a:off x="405384" y="2345370"/>
            <a:ext cx="10866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Juristische Probleme Kindsanerkennung</a:t>
            </a:r>
          </a:p>
          <a:p>
            <a:r>
              <a:rPr lang="de-CH" sz="2400" dirty="0">
                <a:solidFill>
                  <a:schemeClr val="bg1"/>
                </a:solidFill>
              </a:rPr>
              <a:t>Eintritt in Rückkehrzentrum</a:t>
            </a:r>
          </a:p>
          <a:p>
            <a:r>
              <a:rPr lang="de-CH" sz="2400" dirty="0">
                <a:solidFill>
                  <a:schemeClr val="bg1"/>
                </a:solidFill>
              </a:rPr>
              <a:t>Untertauchen</a:t>
            </a:r>
          </a:p>
          <a:p>
            <a:r>
              <a:rPr lang="de-CH" sz="2400" dirty="0">
                <a:solidFill>
                  <a:schemeClr val="bg1"/>
                </a:solidFill>
              </a:rPr>
              <a:t>Strafverfahren</a:t>
            </a:r>
          </a:p>
          <a:p>
            <a:r>
              <a:rPr lang="de-CH" sz="2400" dirty="0">
                <a:solidFill>
                  <a:schemeClr val="bg1"/>
                </a:solidFill>
              </a:rPr>
              <a:t>Verschärfung Zulassung Privatunterkunft</a:t>
            </a:r>
          </a:p>
          <a:p>
            <a:r>
              <a:rPr lang="de-CH" sz="2400" dirty="0">
                <a:solidFill>
                  <a:schemeClr val="bg1"/>
                </a:solidFill>
              </a:rPr>
              <a:t>Härtefallgesuche</a:t>
            </a:r>
          </a:p>
          <a:p>
            <a:r>
              <a:rPr lang="de-CH" sz="2400" dirty="0">
                <a:solidFill>
                  <a:schemeClr val="bg1"/>
                </a:solidFill>
              </a:rPr>
              <a:t>Finden weiterer Unterkünfte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0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F652F-13D0-EC70-5274-42C7FE79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</a:t>
            </a:r>
            <a:r>
              <a:rPr lang="de-CH" b="1" dirty="0">
                <a:solidFill>
                  <a:schemeClr val="bg1"/>
                </a:solidFill>
              </a:rPr>
              <a:t>Hoffnungen in die Zukunft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0A0E125A-F180-CA50-2767-8CE78815E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171067" cy="1171067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EDFF27-1E33-E969-8D2C-0F888059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F5F5F3-0899-73FC-2556-6ACD0D517EDE}"/>
              </a:ext>
            </a:extLst>
          </p:cNvPr>
          <p:cNvSpPr txBox="1"/>
          <p:nvPr/>
        </p:nvSpPr>
        <p:spPr>
          <a:xfrm>
            <a:off x="838200" y="2234317"/>
            <a:ext cx="107070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Motion Nationalrat  Marianne Streiff EVP</a:t>
            </a:r>
          </a:p>
          <a:p>
            <a:pPr algn="l"/>
            <a:r>
              <a:rPr lang="de-DE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Ausserordentliche</a:t>
            </a:r>
            <a:r>
              <a:rPr lang="de-DE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humanitäre Aktion für Nothilfe beziehende Personen aus altrechtlichen Asylverfahren </a:t>
            </a:r>
          </a:p>
          <a:p>
            <a:r>
              <a:rPr lang="de-DE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Bundesrat wird beauftragt, eine einmalige Möglichkeit zur aufenthaltsrechtlichen Regularisierung für Personen aus dem altrechtlichen Verfahren mit klaren und objektiven Kriterien zu schaffen.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vom Bundesrat zur Ablehnung empfohlen</a:t>
            </a:r>
          </a:p>
          <a:p>
            <a:r>
              <a:rPr lang="de-DE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- 16.3.23 Annahme durch Nationalrat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Entscheid durch Ständerat ausstehend</a:t>
            </a:r>
          </a:p>
          <a:p>
            <a:endParaRPr lang="de-DE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zunehmender politischer Druck Kanton/Bund</a:t>
            </a:r>
            <a:endParaRPr lang="de-DE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4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B5F27-AB55-6138-A4C1-5ECE6200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</a:t>
            </a:r>
            <a:r>
              <a:rPr lang="de-CH" b="1" dirty="0">
                <a:solidFill>
                  <a:schemeClr val="bg1"/>
                </a:solidFill>
              </a:rPr>
              <a:t>Bedenken für die Zukunft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FE9FD84E-B685-F87F-8DA3-B1CD6714A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1283208" cy="128320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41F048-F065-182D-83C9-61218896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847623-A2B2-769A-E56F-3B40DF4D723F}"/>
              </a:ext>
            </a:extLst>
          </p:cNvPr>
          <p:cNvSpPr txBox="1"/>
          <p:nvPr/>
        </p:nvSpPr>
        <p:spPr>
          <a:xfrm>
            <a:off x="985962" y="2218414"/>
            <a:ext cx="8436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400" dirty="0">
              <a:solidFill>
                <a:schemeClr val="bg1"/>
              </a:solidFill>
            </a:endParaRPr>
          </a:p>
          <a:p>
            <a:endParaRPr lang="de-CH" sz="2400" dirty="0">
              <a:solidFill>
                <a:schemeClr val="bg1"/>
              </a:solidFill>
            </a:endParaRPr>
          </a:p>
          <a:p>
            <a:r>
              <a:rPr lang="de-CH" sz="2400" dirty="0">
                <a:solidFill>
                  <a:schemeClr val="bg1"/>
                </a:solidFill>
              </a:rPr>
              <a:t>Verschärfung der Umsetzung der Asylgesetzgebung</a:t>
            </a:r>
          </a:p>
          <a:p>
            <a:r>
              <a:rPr lang="de-CH" sz="2400" dirty="0">
                <a:solidFill>
                  <a:schemeClr val="bg1"/>
                </a:solidFill>
              </a:rPr>
              <a:t>Wahlkampf Nationalrat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4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E1014-825F-1AF9-3963-89DA7275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</a:t>
            </a:r>
            <a:r>
              <a:rPr lang="de-CH" b="1" dirty="0">
                <a:solidFill>
                  <a:schemeClr val="bg1"/>
                </a:solidFill>
              </a:rPr>
              <a:t>Fazit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C8535541-6C05-795E-26D7-C59A5A8EC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01515"/>
            <a:ext cx="1283208" cy="128320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B30F75-C867-88F8-5A88-E428A130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44D9B7-6C64-F661-FD03-6497F85F5FF1}"/>
              </a:ext>
            </a:extLst>
          </p:cNvPr>
          <p:cNvSpPr txBox="1"/>
          <p:nvPr/>
        </p:nvSpPr>
        <p:spPr>
          <a:xfrm>
            <a:off x="838200" y="2194560"/>
            <a:ext cx="106275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400" dirty="0">
              <a:solidFill>
                <a:schemeClr val="bg1"/>
              </a:solidFill>
            </a:endParaRPr>
          </a:p>
          <a:p>
            <a:endParaRPr lang="de-CH" sz="2400" dirty="0">
              <a:solidFill>
                <a:schemeClr val="bg1"/>
              </a:solidFill>
            </a:endParaRPr>
          </a:p>
          <a:p>
            <a:r>
              <a:rPr lang="de-CH" sz="2400" dirty="0">
                <a:solidFill>
                  <a:schemeClr val="bg1"/>
                </a:solidFill>
              </a:rPr>
              <a:t>Team mit Zeit und Vernetzung</a:t>
            </a:r>
          </a:p>
          <a:p>
            <a:r>
              <a:rPr lang="de-CH" sz="2400" dirty="0">
                <a:solidFill>
                  <a:schemeClr val="bg1"/>
                </a:solidFill>
              </a:rPr>
              <a:t>Transparenz in finanziellen Angelegenheiten</a:t>
            </a:r>
          </a:p>
          <a:p>
            <a:r>
              <a:rPr lang="de-CH" sz="2400" dirty="0">
                <a:solidFill>
                  <a:schemeClr val="bg1"/>
                </a:solidFill>
              </a:rPr>
              <a:t>Vernetzung mit andern Organisationen, Kirchen, Politik</a:t>
            </a:r>
          </a:p>
          <a:p>
            <a:r>
              <a:rPr lang="de-CH" sz="2400" dirty="0">
                <a:solidFill>
                  <a:schemeClr val="bg1"/>
                </a:solidFill>
              </a:rPr>
              <a:t>Freude an der Arbeit, Durchhaltewille</a:t>
            </a:r>
          </a:p>
          <a:p>
            <a:r>
              <a:rPr lang="de-CH" sz="2400">
                <a:solidFill>
                  <a:schemeClr val="bg1"/>
                </a:solidFill>
              </a:rPr>
              <a:t>Resilienz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8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E2A1705F-2B58-08B1-EF7C-A7EF292CA7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solidFill>
            <a:srgbClr val="00B0F0"/>
          </a:solidFill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876680-F925-57AF-3B7F-2F84AD99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5D729D-E7E3-3498-327E-42FD1F5294DD}"/>
              </a:ext>
            </a:extLst>
          </p:cNvPr>
          <p:cNvSpPr txBox="1"/>
          <p:nvPr/>
        </p:nvSpPr>
        <p:spPr>
          <a:xfrm>
            <a:off x="723207" y="955964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chemeClr val="bg1"/>
                </a:solidFill>
              </a:rPr>
              <a:t>Danke für die Aufmerksamkeit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9" name="Grafik 8" descr="Ein Bild, das Kleidung, draußen, Person, Schuhwerk enthält.&#10;&#10;Automatisch generierte Beschreibung">
            <a:extLst>
              <a:ext uri="{FF2B5EF4-FFF2-40B4-BE49-F238E27FC236}">
                <a16:creationId xmlns:a16="http://schemas.microsoft.com/office/drawing/2014/main" id="{1367C1B9-C84B-FCD0-F4A8-CDDB44032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4" y="2393950"/>
            <a:ext cx="299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9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62D0A-4C27-97A3-54E1-F2745695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</a:t>
            </a:r>
            <a:r>
              <a:rPr lang="de-CH" b="1" dirty="0">
                <a:solidFill>
                  <a:schemeClr val="bg1"/>
                </a:solidFill>
              </a:rPr>
              <a:t>Auslöser April 2020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4A8EB7-3260-D950-DB40-2719971F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pic>
        <p:nvPicPr>
          <p:cNvPr id="8" name="Grafik 7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39DCC1AF-8F94-C7CE-F45F-E48C6890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6" y="391629"/>
            <a:ext cx="1052857" cy="1052857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29C6CAD-7F01-98A2-5FBA-02D76957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>
              <a:solidFill>
                <a:schemeClr val="bg1"/>
              </a:solidFill>
            </a:endParaRPr>
          </a:p>
          <a:p>
            <a:r>
              <a:rPr lang="de-CH" dirty="0">
                <a:solidFill>
                  <a:schemeClr val="bg1"/>
                </a:solidFill>
              </a:rPr>
              <a:t>abgewiesene Asylsuchende erhalten nur noch Nothilfe und werden in die Rückkehrzentren überführt</a:t>
            </a:r>
          </a:p>
          <a:p>
            <a:r>
              <a:rPr lang="de-CH" dirty="0">
                <a:solidFill>
                  <a:schemeClr val="bg1"/>
                </a:solidFill>
              </a:rPr>
              <a:t>Kanton Bern </a:t>
            </a:r>
            <a:r>
              <a:rPr lang="de-CH" dirty="0" err="1">
                <a:solidFill>
                  <a:schemeClr val="bg1"/>
                </a:solidFill>
              </a:rPr>
              <a:t>ca</a:t>
            </a:r>
            <a:r>
              <a:rPr lang="de-CH" dirty="0">
                <a:solidFill>
                  <a:schemeClr val="bg1"/>
                </a:solidFill>
              </a:rPr>
              <a:t> 600 Personen</a:t>
            </a:r>
          </a:p>
          <a:p>
            <a:r>
              <a:rPr lang="de-CH" dirty="0">
                <a:solidFill>
                  <a:schemeClr val="bg1"/>
                </a:solidFill>
              </a:rPr>
              <a:t>Corona verzögert die Durchsetzung des Beschlusses</a:t>
            </a:r>
          </a:p>
          <a:p>
            <a:r>
              <a:rPr lang="de-CH" dirty="0">
                <a:solidFill>
                  <a:schemeClr val="bg1"/>
                </a:solidFill>
              </a:rPr>
              <a:t>bereits integrierte Asylsuchende müssen in Kollektivunterkunft zurück</a:t>
            </a:r>
          </a:p>
          <a:p>
            <a:r>
              <a:rPr lang="de-CH" dirty="0">
                <a:solidFill>
                  <a:schemeClr val="bg1"/>
                </a:solidFill>
              </a:rPr>
              <a:t>Kanton erlaubt Privatunterkunft</a:t>
            </a:r>
          </a:p>
          <a:p>
            <a:r>
              <a:rPr lang="de-CH" dirty="0">
                <a:solidFill>
                  <a:schemeClr val="bg1"/>
                </a:solidFill>
              </a:rPr>
              <a:t>Kenntnis von 3 privaten Wohnunterbringungen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74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2B5E7-7711-EFC5-46E0-6D501511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 </a:t>
            </a:r>
            <a:r>
              <a:rPr lang="de-CH" b="1" dirty="0">
                <a:solidFill>
                  <a:schemeClr val="bg1"/>
                </a:solidFill>
              </a:rPr>
              <a:t>16.April 2020   Zoommeeting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D60D46-08F4-432E-5D59-F084419B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672"/>
            <a:ext cx="10515600" cy="3848290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bg1"/>
                </a:solidFill>
              </a:rPr>
              <a:t>Sozialvorsteherin Spiez lädt ein:</a:t>
            </a:r>
          </a:p>
          <a:p>
            <a:r>
              <a:rPr lang="de-CH" dirty="0" err="1">
                <a:solidFill>
                  <a:schemeClr val="bg1"/>
                </a:solidFill>
              </a:rPr>
              <a:t>Vertreter:in</a:t>
            </a:r>
            <a:r>
              <a:rPr lang="de-CH" dirty="0">
                <a:solidFill>
                  <a:schemeClr val="bg1"/>
                </a:solidFill>
              </a:rPr>
              <a:t> Kirchen (</a:t>
            </a:r>
            <a:r>
              <a:rPr lang="de-CH" dirty="0" err="1">
                <a:solidFill>
                  <a:schemeClr val="bg1"/>
                </a:solidFill>
              </a:rPr>
              <a:t>ref</a:t>
            </a:r>
            <a:r>
              <a:rPr lang="de-CH" dirty="0">
                <a:solidFill>
                  <a:schemeClr val="bg1"/>
                </a:solidFill>
              </a:rPr>
              <a:t>. LK, kath. LK, EGW, CLZ)</a:t>
            </a:r>
          </a:p>
          <a:p>
            <a:r>
              <a:rPr lang="de-CH" dirty="0">
                <a:solidFill>
                  <a:schemeClr val="bg1"/>
                </a:solidFill>
              </a:rPr>
              <a:t>Vertreterin Integrationsausschuss Gemeinde Spiez</a:t>
            </a:r>
          </a:p>
          <a:p>
            <a:r>
              <a:rPr lang="de-DE" dirty="0">
                <a:solidFill>
                  <a:schemeClr val="bg1"/>
                </a:solidFill>
              </a:rPr>
              <a:t>Vertreterinnen Flüchtlingsbetreuende</a:t>
            </a:r>
          </a:p>
          <a:p>
            <a:r>
              <a:rPr lang="de-DE" dirty="0">
                <a:solidFill>
                  <a:schemeClr val="bg1"/>
                </a:solidFill>
              </a:rPr>
              <a:t>Vertreter Verein </a:t>
            </a:r>
            <a:r>
              <a:rPr lang="de-DE" dirty="0" err="1">
                <a:solidFill>
                  <a:schemeClr val="bg1"/>
                </a:solidFill>
              </a:rPr>
              <a:t>Rachma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Markus Wenger, </a:t>
            </a:r>
            <a:r>
              <a:rPr lang="de-DE" dirty="0" err="1">
                <a:solidFill>
                  <a:schemeClr val="bg1"/>
                </a:solidFill>
              </a:rPr>
              <a:t>Grossrat</a:t>
            </a:r>
            <a:r>
              <a:rPr lang="de-DE" dirty="0">
                <a:solidFill>
                  <a:schemeClr val="bg1"/>
                </a:solidFill>
              </a:rPr>
              <a:t> EVP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4B06BF-56EC-9CAE-D457-5C1819C6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pic>
        <p:nvPicPr>
          <p:cNvPr id="5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5B7F5292-5FD4-3C3C-E2B6-95A3F933B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110"/>
            <a:ext cx="1112520" cy="1014933"/>
          </a:xfrm>
        </p:spPr>
      </p:pic>
    </p:spTree>
    <p:extLst>
      <p:ext uri="{BB962C8B-B14F-4D97-AF65-F5344CB8AC3E}">
        <p14:creationId xmlns:p14="http://schemas.microsoft.com/office/powerpoint/2010/main" val="230536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2B5E7-7711-EFC5-46E0-6D501511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 </a:t>
            </a:r>
            <a:r>
              <a:rPr lang="de-CH" b="1" dirty="0">
                <a:solidFill>
                  <a:schemeClr val="bg1"/>
                </a:solidFill>
              </a:rPr>
              <a:t>16.April 2020   Zoommeeting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D60D46-08F4-432E-5D59-F084419B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737"/>
            <a:ext cx="10515600" cy="3336226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bg1"/>
                </a:solidFill>
              </a:rPr>
              <a:t>Weiteres Vorgehen:</a:t>
            </a:r>
          </a:p>
          <a:p>
            <a:pPr marL="0" indent="0">
              <a:buNone/>
            </a:pPr>
            <a:endParaRPr lang="de-CH" dirty="0">
              <a:solidFill>
                <a:schemeClr val="bg1"/>
              </a:solidFill>
            </a:endParaRPr>
          </a:p>
          <a:p>
            <a:r>
              <a:rPr lang="de-CH" dirty="0">
                <a:solidFill>
                  <a:schemeClr val="bg1"/>
                </a:solidFill>
              </a:rPr>
              <a:t>Gremien für das Thema sensibilisieren</a:t>
            </a:r>
          </a:p>
          <a:p>
            <a:r>
              <a:rPr lang="de-CH" dirty="0">
                <a:solidFill>
                  <a:schemeClr val="bg1"/>
                </a:solidFill>
              </a:rPr>
              <a:t>Arbeitsgruppe: Abklärung Bedarf  (Wohnraum, Finanzen, Strukturen)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4B06BF-56EC-9CAE-D457-5C1819C6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pic>
        <p:nvPicPr>
          <p:cNvPr id="5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5B7F5292-5FD4-3C3C-E2B6-95A3F933B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1057655" cy="1057655"/>
          </a:xfrm>
        </p:spPr>
      </p:pic>
    </p:spTree>
    <p:extLst>
      <p:ext uri="{BB962C8B-B14F-4D97-AF65-F5344CB8AC3E}">
        <p14:creationId xmlns:p14="http://schemas.microsoft.com/office/powerpoint/2010/main" val="366116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F0008-1086-B02F-6BE2-FFCACF27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 </a:t>
            </a:r>
            <a:r>
              <a:rPr lang="de-CH" b="1" dirty="0">
                <a:solidFill>
                  <a:schemeClr val="bg1"/>
                </a:solidFill>
              </a:rPr>
              <a:t>Arbeitsgruppe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9692E624-4893-9610-D95E-41AE41BC4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1191767" cy="1191767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ED9F9C-5AE5-4953-4332-1D32B0B3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35AC54B-3436-BEE1-93DE-7CF16FA83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58513"/>
              </p:ext>
            </p:extLst>
          </p:nvPr>
        </p:nvGraphicFramePr>
        <p:xfrm>
          <a:off x="3585209" y="1868557"/>
          <a:ext cx="5686011" cy="419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479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DA0BA-25D2-2287-53EF-4F06E162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   </a:t>
            </a:r>
            <a:r>
              <a:rPr lang="de-CH" b="1" dirty="0">
                <a:solidFill>
                  <a:schemeClr val="bg1"/>
                </a:solidFill>
              </a:rPr>
              <a:t>Trägerschaft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7" name="Inhaltsplatzhalter 6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B7D0143C-F929-1B2D-4C9F-25FA85C64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1" y="394963"/>
            <a:ext cx="1209055" cy="1209055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17C6B8-56BC-FB20-B2E5-9FDDF530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pic>
        <p:nvPicPr>
          <p:cNvPr id="9" name="Grafik 8" descr="Ein Bild, das Symbol, Logo, Schrift, Emblem enthält.&#10;&#10;Automatisch generierte Beschreibung">
            <a:extLst>
              <a:ext uri="{FF2B5EF4-FFF2-40B4-BE49-F238E27FC236}">
                <a16:creationId xmlns:a16="http://schemas.microsoft.com/office/drawing/2014/main" id="{6F53196B-6C7E-ECA5-3E3C-94A374B40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0" y="2544417"/>
            <a:ext cx="2159442" cy="21594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F5B0096-E945-8264-5DC8-33C16754F2C0}"/>
              </a:ext>
            </a:extLst>
          </p:cNvPr>
          <p:cNvSpPr txBox="1"/>
          <p:nvPr/>
        </p:nvSpPr>
        <p:spPr>
          <a:xfrm>
            <a:off x="3546282" y="2775005"/>
            <a:ext cx="7052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bg1"/>
                </a:solidFill>
              </a:rPr>
              <a:t>Sozial-diakonischer Verein </a:t>
            </a:r>
            <a:r>
              <a:rPr lang="de-CH" sz="3200" dirty="0" err="1">
                <a:solidFill>
                  <a:schemeClr val="bg1"/>
                </a:solidFill>
              </a:rPr>
              <a:t>Rachma</a:t>
            </a:r>
            <a:r>
              <a:rPr lang="de-CH" sz="3200" dirty="0">
                <a:solidFill>
                  <a:schemeClr val="bg1"/>
                </a:solidFill>
              </a:rPr>
              <a:t> Spiez</a:t>
            </a:r>
          </a:p>
          <a:p>
            <a:r>
              <a:rPr lang="de-CH" sz="32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de-CH" sz="2400" dirty="0">
                <a:solidFill>
                  <a:schemeClr val="bg1"/>
                </a:solidFill>
              </a:rPr>
              <a:t>bestehende Vereinsstrukturen (Vorstand, Kassier … )</a:t>
            </a:r>
          </a:p>
          <a:p>
            <a:pPr marL="285750" indent="-285750">
              <a:buFontTx/>
              <a:buChar char="-"/>
            </a:pPr>
            <a:r>
              <a:rPr lang="de-CH" sz="2400" dirty="0">
                <a:solidFill>
                  <a:schemeClr val="bg1"/>
                </a:solidFill>
              </a:rPr>
              <a:t>Steuerbefreiung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9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A3AC-EF29-BF1E-D9D6-7BFA3A88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  </a:t>
            </a:r>
            <a:r>
              <a:rPr lang="de-CH" b="1" dirty="0">
                <a:solidFill>
                  <a:schemeClr val="bg1"/>
                </a:solidFill>
              </a:rPr>
              <a:t>Zielsetzung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A1818F58-0E21-3DDF-BC89-105CA437F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1033272" cy="103327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448EF9-2FD0-07FF-F303-0638B3C7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9D1CC7-55CF-0E32-46DA-7C0F4B93B15D}"/>
              </a:ext>
            </a:extLst>
          </p:cNvPr>
          <p:cNvSpPr txBox="1"/>
          <p:nvPr/>
        </p:nvSpPr>
        <p:spPr>
          <a:xfrm>
            <a:off x="838199" y="2146852"/>
            <a:ext cx="111550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b="0" i="0" dirty="0">
              <a:solidFill>
                <a:schemeClr val="bg1"/>
              </a:solidFill>
              <a:effectLst/>
              <a:latin typeface="Open Sans" panose="020B0806030504020204" pitchFamily="34" charset="0"/>
            </a:endParaRPr>
          </a:p>
          <a:p>
            <a:r>
              <a:rPr lang="de-DE" b="0" i="0" dirty="0" err="1">
                <a:solidFill>
                  <a:schemeClr val="bg1"/>
                </a:solidFill>
                <a:effectLst/>
                <a:latin typeface="Open Sans" panose="020B0806030504020204" pitchFamily="34" charset="0"/>
              </a:rPr>
              <a:t>spiez-solidar</a:t>
            </a:r>
            <a:r>
              <a:rPr lang="de-DE" b="0" i="0" dirty="0">
                <a:solidFill>
                  <a:schemeClr val="bg1"/>
                </a:solidFill>
                <a:effectLst/>
                <a:latin typeface="Open Sans" panose="020B0806030504020204" pitchFamily="34" charset="0"/>
              </a:rPr>
              <a:t> vermittelt private Wohnunterbringungen und generiert Spenden zur Existenzsicherung der Betroffenen</a:t>
            </a:r>
          </a:p>
          <a:p>
            <a:endParaRPr lang="de-DE" b="0" i="0" dirty="0">
              <a:solidFill>
                <a:schemeClr val="bg1"/>
              </a:solidFill>
              <a:effectLst/>
              <a:latin typeface="Open Sans" panose="020B0806030504020204" pitchFamily="34" charset="0"/>
            </a:endParaRPr>
          </a:p>
          <a:p>
            <a:endParaRPr lang="de-DE" dirty="0">
              <a:solidFill>
                <a:schemeClr val="bg1"/>
              </a:solidFill>
              <a:latin typeface="Open Sans" panose="020B08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Stellen von Unterkunft mit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etreuung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Übernahme der 8.--/d Nothilfe ab 11.22 durch Kanton gedeckt</a:t>
            </a:r>
          </a:p>
          <a:p>
            <a:pPr marL="285750" indent="-285750">
              <a:buFontTx/>
              <a:buChar char="-"/>
            </a:pP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Unterstützung in Härtefällen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b="0" i="0" dirty="0">
              <a:solidFill>
                <a:schemeClr val="bg1"/>
              </a:solidFill>
              <a:effectLst/>
              <a:latin typeface="Open Sans" panose="020B0806030504020204" pitchFamily="34" charset="0"/>
            </a:endParaRPr>
          </a:p>
          <a:p>
            <a:endParaRPr lang="de-DE" b="0" i="0" dirty="0">
              <a:solidFill>
                <a:srgbClr val="23282D"/>
              </a:solidFill>
              <a:effectLst/>
              <a:latin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1D88C-6773-15A5-2ED4-9C0788E5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</a:t>
            </a:r>
            <a:r>
              <a:rPr lang="de-CH" b="1" dirty="0">
                <a:solidFill>
                  <a:schemeClr val="bg1"/>
                </a:solidFill>
              </a:rPr>
              <a:t>Finanzen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17C97AB2-E9F6-C535-EFD1-ACF022813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1356360" cy="135636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471E67-0086-3896-2FBD-9078D854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220091-65AD-9F0D-BABE-BCD1CB3CEE6B}"/>
              </a:ext>
            </a:extLst>
          </p:cNvPr>
          <p:cNvSpPr txBox="1"/>
          <p:nvPr/>
        </p:nvSpPr>
        <p:spPr>
          <a:xfrm>
            <a:off x="2122998" y="2735249"/>
            <a:ext cx="4651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Grobbudget:  20-30’000/J</a:t>
            </a:r>
          </a:p>
          <a:p>
            <a:endParaRPr lang="de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de-CH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Crowdfounding</a:t>
            </a:r>
            <a:endParaRPr lang="de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Anfragen Fonds</a:t>
            </a:r>
          </a:p>
          <a:p>
            <a:r>
              <a:rPr lang="de-CH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Transparenz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5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3E936-4D0C-4047-6B69-8B5F26E8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        </a:t>
            </a:r>
            <a:r>
              <a:rPr lang="de-CH" b="1" dirty="0">
                <a:solidFill>
                  <a:schemeClr val="bg1"/>
                </a:solidFill>
              </a:rPr>
              <a:t>Öffentlichkeitsarbeit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Logo, Symbol, Electric Blue (Farbe), Kreis enthält.&#10;&#10;Automatisch generierte Beschreibung">
            <a:extLst>
              <a:ext uri="{FF2B5EF4-FFF2-40B4-BE49-F238E27FC236}">
                <a16:creationId xmlns:a16="http://schemas.microsoft.com/office/drawing/2014/main" id="{BBAE35DD-00C5-2745-5009-52A896465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93573" cy="109357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E8C6CB-F2D2-E4D0-9823-566CF63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15. Jahrestreffen des Netzwerks Joint Future   </a:t>
            </a:r>
            <a:r>
              <a:rPr lang="de-DE" dirty="0" err="1">
                <a:solidFill>
                  <a:schemeClr val="bg1"/>
                </a:solidFill>
              </a:rPr>
              <a:t>spiez-solidar</a:t>
            </a:r>
            <a:r>
              <a:rPr lang="de-DE" dirty="0">
                <a:solidFill>
                  <a:schemeClr val="bg1"/>
                </a:solidFill>
              </a:rPr>
              <a:t>, Stefan Fink</a:t>
            </a:r>
          </a:p>
        </p:txBody>
      </p:sp>
      <p:pic>
        <p:nvPicPr>
          <p:cNvPr id="8" name="Grafik 7" descr="Ein Bild, das Zeitung, Text, Menschliches Gesicht, Nachrichten enthält.&#10;&#10;Automatisch generierte Beschreibung">
            <a:extLst>
              <a:ext uri="{FF2B5EF4-FFF2-40B4-BE49-F238E27FC236}">
                <a16:creationId xmlns:a16="http://schemas.microsoft.com/office/drawing/2014/main" id="{FF90779E-A49C-A787-8C8E-90BA4600D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18" y="1335722"/>
            <a:ext cx="3419455" cy="50206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F836CF1-396A-9F73-5751-B48F86C74D94}"/>
              </a:ext>
            </a:extLst>
          </p:cNvPr>
          <p:cNvSpPr txBox="1"/>
          <p:nvPr/>
        </p:nvSpPr>
        <p:spPr>
          <a:xfrm>
            <a:off x="6512118" y="1721485"/>
            <a:ext cx="302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Berner Landbote</a:t>
            </a:r>
          </a:p>
          <a:p>
            <a:r>
              <a:rPr lang="de-CH" b="1" dirty="0">
                <a:solidFill>
                  <a:schemeClr val="bg1"/>
                </a:solidFill>
              </a:rPr>
              <a:t>Mittwoch 12.8.2020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1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Breitbild</PresentationFormat>
  <Paragraphs>124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Office</vt:lpstr>
      <vt:lpstr>spiez-solidar  ein Arbeitszweig des sozial-diakonischen Vereins Rachma Spiez</vt:lpstr>
      <vt:lpstr>            Auslöser April 2020</vt:lpstr>
      <vt:lpstr>              16.April 2020   Zoommeeting</vt:lpstr>
      <vt:lpstr>              16.April 2020   Zoommeeting</vt:lpstr>
      <vt:lpstr>              Arbeitsgruppe</vt:lpstr>
      <vt:lpstr>                Trägerschaft</vt:lpstr>
      <vt:lpstr>               Zielsetzung</vt:lpstr>
      <vt:lpstr>             Finanzen</vt:lpstr>
      <vt:lpstr>             Öffentlichkeitsarbeit</vt:lpstr>
      <vt:lpstr>            Vernetzung</vt:lpstr>
      <vt:lpstr>            Betreute</vt:lpstr>
      <vt:lpstr>             Betreuung</vt:lpstr>
      <vt:lpstr>             Highlights</vt:lpstr>
      <vt:lpstr>             Highlights</vt:lpstr>
      <vt:lpstr>               Dämpfer</vt:lpstr>
      <vt:lpstr>             Hoffnungen in die Zukunft</vt:lpstr>
      <vt:lpstr>             Bedenken für die Zukunft</vt:lpstr>
      <vt:lpstr>            Fazit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spiez-solidar  ein Arbeitszweig des sozial-diakonischen Vereins Rachma Spiez</dc:title>
  <dc:creator>Anna</dc:creator>
  <cp:lastModifiedBy>Stefan Fink</cp:lastModifiedBy>
  <cp:revision>4</cp:revision>
  <dcterms:created xsi:type="dcterms:W3CDTF">2023-08-26T07:40:26Z</dcterms:created>
  <dcterms:modified xsi:type="dcterms:W3CDTF">2023-08-29T04:18:30Z</dcterms:modified>
</cp:coreProperties>
</file>