
<file path=[Content_Types].xml><?xml version="1.0" encoding="utf-8"?>
<Types xmlns="http://schemas.openxmlformats.org/package/2006/content-types">
  <Default Extension="jfif" ContentType="image/jpeg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</p:sldMasterIdLst>
  <p:notesMasterIdLst>
    <p:notesMasterId r:id="rId16"/>
  </p:notesMasterIdLst>
  <p:sldIdLst>
    <p:sldId id="507" r:id="rId4"/>
    <p:sldId id="504" r:id="rId5"/>
    <p:sldId id="508" r:id="rId6"/>
    <p:sldId id="258" r:id="rId7"/>
    <p:sldId id="509" r:id="rId8"/>
    <p:sldId id="511" r:id="rId9"/>
    <p:sldId id="513" r:id="rId10"/>
    <p:sldId id="510" r:id="rId11"/>
    <p:sldId id="505" r:id="rId12"/>
    <p:sldId id="260" r:id="rId13"/>
    <p:sldId id="512" r:id="rId14"/>
    <p:sldId id="261" r:id="rId1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5226" autoAdjust="0"/>
  </p:normalViewPr>
  <p:slideViewPr>
    <p:cSldViewPr snapToGrid="0">
      <p:cViewPr varScale="1">
        <p:scale>
          <a:sx n="88" d="100"/>
          <a:sy n="88" d="100"/>
        </p:scale>
        <p:origin x="21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8A956F-6C25-45C9-9B6E-5623140A2560}" type="datetimeFigureOut">
              <a:rPr lang="de-CH" smtClean="0"/>
              <a:t>13.09.2023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DC835F-C17B-4F39-821D-D32883F8A46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84533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2396504ba8a_1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30987" cy="3730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2396504ba8a_1_37:notes"/>
          <p:cNvSpPr txBox="1">
            <a:spLocks noGrp="1"/>
          </p:cNvSpPr>
          <p:nvPr>
            <p:ph type="body" idx="1"/>
          </p:nvPr>
        </p:nvSpPr>
        <p:spPr>
          <a:xfrm>
            <a:off x="680879" y="4722654"/>
            <a:ext cx="5450100" cy="4474800"/>
          </a:xfrm>
          <a:prstGeom prst="rect">
            <a:avLst/>
          </a:prstGeom>
        </p:spPr>
        <p:txBody>
          <a:bodyPr spcFirstLastPara="1" wrap="square" lIns="91875" tIns="45925" rIns="91875" bIns="459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g2396504ba8a_1_37:notes"/>
          <p:cNvSpPr txBox="1">
            <a:spLocks noGrp="1"/>
          </p:cNvSpPr>
          <p:nvPr>
            <p:ph type="sldNum" idx="12"/>
          </p:nvPr>
        </p:nvSpPr>
        <p:spPr>
          <a:xfrm>
            <a:off x="3857780" y="9443709"/>
            <a:ext cx="2952600" cy="497100"/>
          </a:xfrm>
          <a:prstGeom prst="rect">
            <a:avLst/>
          </a:prstGeom>
        </p:spPr>
        <p:txBody>
          <a:bodyPr spcFirstLastPara="1" wrap="square" lIns="91875" tIns="45925" rIns="91875" bIns="45925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72868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2396504ba8a_1_28:notes"/>
          <p:cNvSpPr txBox="1">
            <a:spLocks noGrp="1"/>
          </p:cNvSpPr>
          <p:nvPr>
            <p:ph type="body" idx="1"/>
          </p:nvPr>
        </p:nvSpPr>
        <p:spPr>
          <a:xfrm>
            <a:off x="680879" y="4722654"/>
            <a:ext cx="5450100" cy="4474800"/>
          </a:xfrm>
          <a:prstGeom prst="rect">
            <a:avLst/>
          </a:prstGeom>
        </p:spPr>
        <p:txBody>
          <a:bodyPr spcFirstLastPara="1" wrap="square" lIns="91875" tIns="45925" rIns="91875" bIns="45925" anchor="t" anchorCtr="0">
            <a:no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100">
                <a:latin typeface="Arial"/>
                <a:ea typeface="Arial"/>
                <a:cs typeface="Arial"/>
                <a:sym typeface="Arial"/>
              </a:rPr>
              <a:t>Beispiel: in einigen kollektiven Unterkünften im Kanton Bern gibt es keine getrennten Toiletten oder Duschen für Frauen und Männe</a:t>
            </a:r>
            <a:endParaRPr/>
          </a:p>
        </p:txBody>
      </p:sp>
      <p:sp>
        <p:nvSpPr>
          <p:cNvPr id="264" name="Google Shape;264;g2396504ba8a_1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30987" cy="3730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2396504ba8a_1_28:notes"/>
          <p:cNvSpPr txBox="1">
            <a:spLocks noGrp="1"/>
          </p:cNvSpPr>
          <p:nvPr>
            <p:ph type="body" idx="1"/>
          </p:nvPr>
        </p:nvSpPr>
        <p:spPr>
          <a:xfrm>
            <a:off x="680879" y="4722654"/>
            <a:ext cx="5450100" cy="4474800"/>
          </a:xfrm>
          <a:prstGeom prst="rect">
            <a:avLst/>
          </a:prstGeom>
        </p:spPr>
        <p:txBody>
          <a:bodyPr spcFirstLastPara="1" wrap="square" lIns="91875" tIns="45925" rIns="91875" bIns="45925" anchor="t" anchorCtr="0">
            <a:no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100">
                <a:latin typeface="Arial"/>
                <a:ea typeface="Arial"/>
                <a:cs typeface="Arial"/>
                <a:sym typeface="Arial"/>
              </a:rPr>
              <a:t>Beispiel: in einigen kollektiven Unterkünften im Kanton Bern gibt es keine getrennten Toiletten oder Duschen für Frauen und Männe</a:t>
            </a:r>
            <a:endParaRPr/>
          </a:p>
        </p:txBody>
      </p:sp>
      <p:sp>
        <p:nvSpPr>
          <p:cNvPr id="264" name="Google Shape;264;g2396504ba8a_1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30987" cy="3730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637375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2396504ba8a_1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30987" cy="3730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2396504ba8a_1_37:notes"/>
          <p:cNvSpPr txBox="1">
            <a:spLocks noGrp="1"/>
          </p:cNvSpPr>
          <p:nvPr>
            <p:ph type="body" idx="1"/>
          </p:nvPr>
        </p:nvSpPr>
        <p:spPr>
          <a:xfrm>
            <a:off x="680879" y="4722654"/>
            <a:ext cx="5450100" cy="4474800"/>
          </a:xfrm>
          <a:prstGeom prst="rect">
            <a:avLst/>
          </a:prstGeom>
        </p:spPr>
        <p:txBody>
          <a:bodyPr spcFirstLastPara="1" wrap="square" lIns="91875" tIns="45925" rIns="91875" bIns="459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g2396504ba8a_1_37:notes"/>
          <p:cNvSpPr txBox="1">
            <a:spLocks noGrp="1"/>
          </p:cNvSpPr>
          <p:nvPr>
            <p:ph type="sldNum" idx="12"/>
          </p:nvPr>
        </p:nvSpPr>
        <p:spPr>
          <a:xfrm>
            <a:off x="3857780" y="9443709"/>
            <a:ext cx="2952600" cy="497100"/>
          </a:xfrm>
          <a:prstGeom prst="rect">
            <a:avLst/>
          </a:prstGeom>
        </p:spPr>
        <p:txBody>
          <a:bodyPr spcFirstLastPara="1" wrap="square" lIns="91875" tIns="45925" rIns="91875" bIns="45925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12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5:notes"/>
          <p:cNvSpPr txBox="1">
            <a:spLocks noGrp="1"/>
          </p:cNvSpPr>
          <p:nvPr>
            <p:ph type="body" idx="1"/>
          </p:nvPr>
        </p:nvSpPr>
        <p:spPr>
          <a:xfrm>
            <a:off x="680879" y="4722654"/>
            <a:ext cx="5450207" cy="4474851"/>
          </a:xfrm>
          <a:prstGeom prst="rect">
            <a:avLst/>
          </a:prstGeom>
        </p:spPr>
        <p:txBody>
          <a:bodyPr spcFirstLastPara="1" wrap="square" lIns="91875" tIns="45925" rIns="91875" bIns="45925" anchor="t" anchorCtr="0">
            <a:noAutofit/>
          </a:bodyPr>
          <a:lstStyle/>
          <a:p>
            <a:pPr marL="457200" lvl="0" indent="-317500" algn="l" rtl="0">
              <a:spcBef>
                <a:spcPts val="360"/>
              </a:spcBef>
              <a:spcAft>
                <a:spcPts val="0"/>
              </a:spcAft>
              <a:buSzPts val="1400"/>
              <a:buChar char="-"/>
            </a:pPr>
            <a:r>
              <a:rPr lang="en-GB"/>
              <a:t>Den ersten Punkt zur grössten Flüchtlignsdeplacement habe ich weggelassen: Situation ist ja neu mit Krieg in Ukraine. 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GB"/>
              <a:t>Offizielle Statistik: SEM? Noch angeben in klammern</a:t>
            </a:r>
            <a:endParaRPr/>
          </a:p>
        </p:txBody>
      </p:sp>
      <p:sp>
        <p:nvSpPr>
          <p:cNvPr id="242" name="Google Shape;242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30987" cy="3730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2396504ba8a_1_12:notes"/>
          <p:cNvSpPr txBox="1">
            <a:spLocks noGrp="1"/>
          </p:cNvSpPr>
          <p:nvPr>
            <p:ph type="body" idx="1"/>
          </p:nvPr>
        </p:nvSpPr>
        <p:spPr>
          <a:xfrm>
            <a:off x="680879" y="4722654"/>
            <a:ext cx="5450100" cy="4474800"/>
          </a:xfrm>
          <a:prstGeom prst="rect">
            <a:avLst/>
          </a:prstGeom>
        </p:spPr>
        <p:txBody>
          <a:bodyPr spcFirstLastPara="1" wrap="square" lIns="91875" tIns="45925" rIns="91875" bIns="459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g2396504ba8a_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30987" cy="3730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865471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6:notes"/>
          <p:cNvSpPr txBox="1">
            <a:spLocks noGrp="1"/>
          </p:cNvSpPr>
          <p:nvPr>
            <p:ph type="body" idx="1"/>
          </p:nvPr>
        </p:nvSpPr>
        <p:spPr>
          <a:xfrm>
            <a:off x="680879" y="4722654"/>
            <a:ext cx="5450207" cy="4474851"/>
          </a:xfrm>
          <a:prstGeom prst="rect">
            <a:avLst/>
          </a:prstGeom>
        </p:spPr>
        <p:txBody>
          <a:bodyPr spcFirstLastPara="1" wrap="square" lIns="91875" tIns="45925" rIns="91875" bIns="45925" anchor="t" anchorCtr="0">
            <a:noAutofit/>
          </a:bodyPr>
          <a:lstStyle/>
          <a:p>
            <a:pPr marL="139700" lvl="0" indent="0" algn="l" rtl="0"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50" name="Google Shape;250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30987" cy="3730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3:notes"/>
          <p:cNvSpPr txBox="1">
            <a:spLocks noGrp="1"/>
          </p:cNvSpPr>
          <p:nvPr>
            <p:ph type="body" idx="1"/>
          </p:nvPr>
        </p:nvSpPr>
        <p:spPr>
          <a:xfrm>
            <a:off x="680879" y="4722654"/>
            <a:ext cx="5450207" cy="4474851"/>
          </a:xfrm>
          <a:prstGeom prst="rect">
            <a:avLst/>
          </a:prstGeom>
        </p:spPr>
        <p:txBody>
          <a:bodyPr spcFirstLastPara="1" wrap="square" lIns="91875" tIns="45925" rIns="91875" bIns="45925" anchor="t" anchorCtr="0">
            <a:noAutofit/>
          </a:bodyPr>
          <a:lstStyle/>
          <a:p>
            <a:pPr marR="38050">
              <a:lnSpc>
                <a:spcPct val="115000"/>
              </a:lnSpc>
              <a:spcBef>
                <a:spcPts val="100"/>
              </a:spcBef>
              <a:buSzPts val="2100"/>
            </a:pPr>
            <a:endParaRPr lang="de-DE" sz="1200" b="1" dirty="0">
              <a:solidFill>
                <a:srgbClr val="741B47"/>
              </a:solidFill>
              <a:highlight>
                <a:srgbClr val="EAD1DC"/>
              </a:highlight>
              <a:latin typeface="Lucida Sans"/>
              <a:sym typeface="Arial"/>
            </a:endParaRPr>
          </a:p>
          <a:p>
            <a:pPr marR="38050">
              <a:lnSpc>
                <a:spcPct val="115000"/>
              </a:lnSpc>
              <a:spcBef>
                <a:spcPts val="0"/>
              </a:spcBef>
              <a:buSzPts val="2100"/>
            </a:pPr>
            <a:r>
              <a:rPr lang="de-DE" sz="1200" b="1" dirty="0">
                <a:solidFill>
                  <a:srgbClr val="741B47"/>
                </a:solidFill>
                <a:highlight>
                  <a:srgbClr val="EAD1DC"/>
                </a:highlight>
                <a:latin typeface="Lucida Sans"/>
                <a:sym typeface="Arial"/>
              </a:rPr>
              <a:t>Die Istanbul Konvention beinhaltet den Schutz von Frauen auch im Asylbereich.</a:t>
            </a: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33" name="Google Shape;233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30987" cy="3730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155711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2396504ba8a_1_12:notes"/>
          <p:cNvSpPr txBox="1">
            <a:spLocks noGrp="1"/>
          </p:cNvSpPr>
          <p:nvPr>
            <p:ph type="body" idx="1"/>
          </p:nvPr>
        </p:nvSpPr>
        <p:spPr>
          <a:xfrm>
            <a:off x="680879" y="4722654"/>
            <a:ext cx="5450100" cy="4474800"/>
          </a:xfrm>
          <a:prstGeom prst="rect">
            <a:avLst/>
          </a:prstGeom>
        </p:spPr>
        <p:txBody>
          <a:bodyPr spcFirstLastPara="1" wrap="square" lIns="91875" tIns="45925" rIns="91875" bIns="459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g2396504ba8a_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30987" cy="3730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88946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2396504ba8a_1_12:notes"/>
          <p:cNvSpPr txBox="1">
            <a:spLocks noGrp="1"/>
          </p:cNvSpPr>
          <p:nvPr>
            <p:ph type="body" idx="1"/>
          </p:nvPr>
        </p:nvSpPr>
        <p:spPr>
          <a:xfrm>
            <a:off x="680879" y="4722654"/>
            <a:ext cx="5450100" cy="4474800"/>
          </a:xfrm>
          <a:prstGeom prst="rect">
            <a:avLst/>
          </a:prstGeom>
        </p:spPr>
        <p:txBody>
          <a:bodyPr spcFirstLastPara="1" wrap="square" lIns="91875" tIns="45925" rIns="91875" bIns="459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7" name="Google Shape;257;g2396504ba8a_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30987" cy="3730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373059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6:notes"/>
          <p:cNvSpPr txBox="1">
            <a:spLocks noGrp="1"/>
          </p:cNvSpPr>
          <p:nvPr>
            <p:ph type="body" idx="1"/>
          </p:nvPr>
        </p:nvSpPr>
        <p:spPr>
          <a:xfrm>
            <a:off x="680879" y="4722654"/>
            <a:ext cx="5450207" cy="4474851"/>
          </a:xfrm>
          <a:prstGeom prst="rect">
            <a:avLst/>
          </a:prstGeom>
        </p:spPr>
        <p:txBody>
          <a:bodyPr spcFirstLastPara="1" wrap="square" lIns="91875" tIns="45925" rIns="91875" bIns="45925" anchor="t" anchorCtr="0">
            <a:noAutofit/>
          </a:bodyPr>
          <a:lstStyle/>
          <a:p>
            <a:pPr marL="139700" lvl="0" indent="0" algn="l" rtl="0"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50" name="Google Shape;250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30987" cy="3730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08776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2396504ba8a_1_12:notes"/>
          <p:cNvSpPr txBox="1">
            <a:spLocks noGrp="1"/>
          </p:cNvSpPr>
          <p:nvPr>
            <p:ph type="body" idx="1"/>
          </p:nvPr>
        </p:nvSpPr>
        <p:spPr>
          <a:xfrm>
            <a:off x="680879" y="4722654"/>
            <a:ext cx="5450100" cy="4474800"/>
          </a:xfrm>
          <a:prstGeom prst="rect">
            <a:avLst/>
          </a:prstGeom>
        </p:spPr>
        <p:txBody>
          <a:bodyPr spcFirstLastPara="1" wrap="square" lIns="91875" tIns="45925" rIns="91875" bIns="459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g2396504ba8a_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30987" cy="3730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F9A2FA-DC57-8CDB-683E-794963D713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9B6F223-D284-85D8-FB8B-6C06DD0457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CD28700-16EB-DCCC-15D1-3B9D3A82B4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466E7-F1AA-48B6-AFEC-4AB825B6A7DD}" type="datetimeFigureOut">
              <a:rPr lang="de-CH" smtClean="0"/>
              <a:t>13.09.2023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29FFC83-7312-0724-92C6-6892AD38B2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CBF593B-7318-5891-A375-B129D9D9B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0B3EE-85B1-435E-9E3D-A8FC38EAC47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57167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A1B7D7-1FC9-FAB5-017B-5224A4899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157C28A7-67D0-8346-E624-832AC6405D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BED05CB-C17F-061A-AC70-A14439B8D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466E7-F1AA-48B6-AFEC-4AB825B6A7DD}" type="datetimeFigureOut">
              <a:rPr lang="de-CH" smtClean="0"/>
              <a:t>13.09.2023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6B6D440-DC70-6B4A-B20E-3889382C9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03721F8-E3DA-CD02-25BA-65A9D4755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0B3EE-85B1-435E-9E3D-A8FC38EAC47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48833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178DF0A2-FF5D-B864-C5D4-2FB038BD5F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1F96E9B4-81D0-71BE-D93D-5CDEB2C3BD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27EF4F6-DFAA-A9E6-5D98-AC2A344A9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466E7-F1AA-48B6-AFEC-4AB825B6A7DD}" type="datetimeFigureOut">
              <a:rPr lang="de-CH" smtClean="0"/>
              <a:t>13.09.2023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5611C70-70EE-0B54-AA61-E0A49EC94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2231F34-69DD-ED8D-0758-C1DCA226C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0B3EE-85B1-435E-9E3D-A8FC38EAC47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063726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Inhalt" type="obj">
  <p:cSld name="Titel und Inhalt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3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3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6606" lvl="0" indent="-342454" algn="l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3211" lvl="1" indent="-342454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69817" lvl="2" indent="-342454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6423" lvl="3" indent="-342454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3028" lvl="4" indent="-342454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39634" lvl="5" indent="-342454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196239" lvl="6" indent="-342454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2845" lvl="7" indent="-342454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09451" lvl="8" indent="-342454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1" name="Google Shape;161;p33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3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33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85598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folie" type="title">
  <p:cSld name="Titelfolie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5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5992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5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397"/>
            </a:lvl1pPr>
            <a:lvl2pPr lvl="1" algn="ctr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997"/>
            </a:lvl2pPr>
            <a:lvl3pPr lvl="2" algn="ctr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798"/>
            </a:lvl3pPr>
            <a:lvl4pPr lvl="3" algn="ctr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598"/>
            </a:lvl4pPr>
            <a:lvl5pPr lvl="4" algn="ctr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598"/>
            </a:lvl5pPr>
            <a:lvl6pPr lvl="5" algn="ctr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598"/>
            </a:lvl6pPr>
            <a:lvl7pPr lvl="6" algn="ctr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598"/>
            </a:lvl7pPr>
            <a:lvl8pPr lvl="7" algn="ctr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598"/>
            </a:lvl8pPr>
            <a:lvl9pPr lvl="8" algn="ctr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598"/>
            </a:lvl9pPr>
          </a:lstStyle>
          <a:p>
            <a:endParaRPr/>
          </a:p>
        </p:txBody>
      </p:sp>
      <p:sp>
        <p:nvSpPr>
          <p:cNvPr id="167" name="Google Shape;167;p51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51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51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06489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chnitts-&#10;überschrift" type="secHead">
  <p:cSld name="Abschnitts-&#10;überschrift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52"/>
          <p:cNvSpPr txBox="1">
            <a:spLocks noGrp="1"/>
          </p:cNvSpPr>
          <p:nvPr>
            <p:ph type="title"/>
          </p:nvPr>
        </p:nvSpPr>
        <p:spPr>
          <a:xfrm>
            <a:off x="831850" y="1709740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5992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52"/>
          <p:cNvSpPr txBox="1">
            <a:spLocks noGrp="1"/>
          </p:cNvSpPr>
          <p:nvPr>
            <p:ph type="body" idx="1"/>
          </p:nvPr>
        </p:nvSpPr>
        <p:spPr>
          <a:xfrm>
            <a:off x="831850" y="4589465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6606" lvl="0" indent="-228303" algn="l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397">
                <a:solidFill>
                  <a:srgbClr val="888888"/>
                </a:solidFill>
              </a:defRPr>
            </a:lvl1pPr>
            <a:lvl2pPr marL="913211" lvl="1" indent="-228303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1997">
                <a:solidFill>
                  <a:srgbClr val="888888"/>
                </a:solidFill>
              </a:defRPr>
            </a:lvl2pPr>
            <a:lvl3pPr marL="1369817" lvl="2" indent="-228303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798">
                <a:solidFill>
                  <a:srgbClr val="888888"/>
                </a:solidFill>
              </a:defRPr>
            </a:lvl3pPr>
            <a:lvl4pPr marL="1826423" lvl="3" indent="-228303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598">
                <a:solidFill>
                  <a:srgbClr val="888888"/>
                </a:solidFill>
              </a:defRPr>
            </a:lvl4pPr>
            <a:lvl5pPr marL="2283028" lvl="4" indent="-228303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598">
                <a:solidFill>
                  <a:srgbClr val="888888"/>
                </a:solidFill>
              </a:defRPr>
            </a:lvl5pPr>
            <a:lvl6pPr marL="2739634" lvl="5" indent="-228303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598">
                <a:solidFill>
                  <a:srgbClr val="888888"/>
                </a:solidFill>
              </a:defRPr>
            </a:lvl6pPr>
            <a:lvl7pPr marL="3196239" lvl="6" indent="-228303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598">
                <a:solidFill>
                  <a:srgbClr val="888888"/>
                </a:solidFill>
              </a:defRPr>
            </a:lvl7pPr>
            <a:lvl8pPr marL="3652845" lvl="7" indent="-228303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598">
                <a:solidFill>
                  <a:srgbClr val="888888"/>
                </a:solidFill>
              </a:defRPr>
            </a:lvl8pPr>
            <a:lvl9pPr marL="4109451" lvl="8" indent="-228303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598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73" name="Google Shape;173;p52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52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52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68271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wei Inhalte" type="twoObj">
  <p:cSld name="Zwei Inhalte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53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5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6606" lvl="0" indent="-342454" algn="l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3211" lvl="1" indent="-342454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69817" lvl="2" indent="-342454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6423" lvl="3" indent="-342454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3028" lvl="4" indent="-342454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39634" lvl="5" indent="-342454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196239" lvl="6" indent="-342454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2845" lvl="7" indent="-342454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09451" lvl="8" indent="-342454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9" name="Google Shape;179;p53"/>
          <p:cNvSpPr txBox="1">
            <a:spLocks noGrp="1"/>
          </p:cNvSpPr>
          <p:nvPr>
            <p:ph type="body" idx="2"/>
          </p:nvPr>
        </p:nvSpPr>
        <p:spPr>
          <a:xfrm>
            <a:off x="6172201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6606" lvl="0" indent="-342454" algn="l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3211" lvl="1" indent="-342454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69817" lvl="2" indent="-342454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6423" lvl="3" indent="-342454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3028" lvl="4" indent="-342454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39634" lvl="5" indent="-342454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196239" lvl="6" indent="-342454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2845" lvl="7" indent="-342454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09451" lvl="8" indent="-342454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0" name="Google Shape;180;p53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53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53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99646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gleich" type="twoTxTwoObj">
  <p:cSld name="Vergleich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54"/>
          <p:cNvSpPr txBox="1"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54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6606" lvl="0" indent="-228303" algn="l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397" b="1"/>
            </a:lvl1pPr>
            <a:lvl2pPr marL="913211" lvl="1" indent="-228303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997" b="1"/>
            </a:lvl2pPr>
            <a:lvl3pPr marL="1369817" lvl="2" indent="-228303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798" b="1"/>
            </a:lvl3pPr>
            <a:lvl4pPr marL="1826423" lvl="3" indent="-228303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598" b="1"/>
            </a:lvl4pPr>
            <a:lvl5pPr marL="2283028" lvl="4" indent="-228303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598" b="1"/>
            </a:lvl5pPr>
            <a:lvl6pPr marL="2739634" lvl="5" indent="-228303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598" b="1"/>
            </a:lvl6pPr>
            <a:lvl7pPr marL="3196239" lvl="6" indent="-228303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598" b="1"/>
            </a:lvl7pPr>
            <a:lvl8pPr marL="3652845" lvl="7" indent="-228303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598" b="1"/>
            </a:lvl8pPr>
            <a:lvl9pPr marL="4109451" lvl="8" indent="-228303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598" b="1"/>
            </a:lvl9pPr>
          </a:lstStyle>
          <a:p>
            <a:endParaRPr/>
          </a:p>
        </p:txBody>
      </p:sp>
      <p:sp>
        <p:nvSpPr>
          <p:cNvPr id="186" name="Google Shape;186;p54"/>
          <p:cNvSpPr txBox="1">
            <a:spLocks noGrp="1"/>
          </p:cNvSpPr>
          <p:nvPr>
            <p:ph type="body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6606" lvl="0" indent="-342454" algn="l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3211" lvl="1" indent="-342454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69817" lvl="2" indent="-342454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6423" lvl="3" indent="-342454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3028" lvl="4" indent="-342454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39634" lvl="5" indent="-342454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196239" lvl="6" indent="-342454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2845" lvl="7" indent="-342454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09451" lvl="8" indent="-342454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7" name="Google Shape;187;p54"/>
          <p:cNvSpPr txBox="1">
            <a:spLocks noGrp="1"/>
          </p:cNvSpPr>
          <p:nvPr>
            <p:ph type="body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6606" lvl="0" indent="-228303" algn="l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397" b="1"/>
            </a:lvl1pPr>
            <a:lvl2pPr marL="913211" lvl="1" indent="-228303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997" b="1"/>
            </a:lvl2pPr>
            <a:lvl3pPr marL="1369817" lvl="2" indent="-228303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798" b="1"/>
            </a:lvl3pPr>
            <a:lvl4pPr marL="1826423" lvl="3" indent="-228303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598" b="1"/>
            </a:lvl4pPr>
            <a:lvl5pPr marL="2283028" lvl="4" indent="-228303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598" b="1"/>
            </a:lvl5pPr>
            <a:lvl6pPr marL="2739634" lvl="5" indent="-228303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598" b="1"/>
            </a:lvl6pPr>
            <a:lvl7pPr marL="3196239" lvl="6" indent="-228303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598" b="1"/>
            </a:lvl7pPr>
            <a:lvl8pPr marL="3652845" lvl="7" indent="-228303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598" b="1"/>
            </a:lvl8pPr>
            <a:lvl9pPr marL="4109451" lvl="8" indent="-228303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598" b="1"/>
            </a:lvl9pPr>
          </a:lstStyle>
          <a:p>
            <a:endParaRPr/>
          </a:p>
        </p:txBody>
      </p:sp>
      <p:sp>
        <p:nvSpPr>
          <p:cNvPr id="188" name="Google Shape;188;p54"/>
          <p:cNvSpPr txBox="1">
            <a:spLocks noGrp="1"/>
          </p:cNvSpPr>
          <p:nvPr>
            <p:ph type="body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6606" lvl="0" indent="-342454" algn="l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3211" lvl="1" indent="-342454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69817" lvl="2" indent="-342454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6423" lvl="3" indent="-342454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3028" lvl="4" indent="-342454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39634" lvl="5" indent="-342454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196239" lvl="6" indent="-342454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2845" lvl="7" indent="-342454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09451" lvl="8" indent="-342454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9" name="Google Shape;189;p54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54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54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00354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r Titel" type="titleOnly">
  <p:cSld name="Nur Titel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55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4" name="Google Shape;194;p55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55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p55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77513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er" type="blank">
  <p:cSld name="Leer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56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56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0" name="Google Shape;200;p56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81137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halt mit Überschrift" type="objTx">
  <p:cSld name="Inhalt mit Überschrift"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57"/>
          <p:cNvSpPr txBox="1"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196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57"/>
          <p:cNvSpPr txBox="1">
            <a:spLocks noGrp="1"/>
          </p:cNvSpPr>
          <p:nvPr>
            <p:ph type="body" idx="1"/>
          </p:nvPr>
        </p:nvSpPr>
        <p:spPr>
          <a:xfrm>
            <a:off x="5183189" y="987427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6606" lvl="0" indent="-431239" algn="l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196"/>
            </a:lvl1pPr>
            <a:lvl2pPr marL="913211" lvl="1" indent="-405872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796"/>
            </a:lvl2pPr>
            <a:lvl3pPr marL="1369817" lvl="2" indent="-380505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397"/>
            </a:lvl3pPr>
            <a:lvl4pPr marL="1826423" lvl="3" indent="-355138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997"/>
            </a:lvl4pPr>
            <a:lvl5pPr marL="2283028" lvl="4" indent="-355138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997"/>
            </a:lvl5pPr>
            <a:lvl6pPr marL="2739634" lvl="5" indent="-355138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997"/>
            </a:lvl6pPr>
            <a:lvl7pPr marL="3196239" lvl="6" indent="-355138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997"/>
            </a:lvl7pPr>
            <a:lvl8pPr marL="3652845" lvl="7" indent="-355138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997"/>
            </a:lvl8pPr>
            <a:lvl9pPr marL="4109451" lvl="8" indent="-355138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997"/>
            </a:lvl9pPr>
          </a:lstStyle>
          <a:p>
            <a:endParaRPr/>
          </a:p>
        </p:txBody>
      </p:sp>
      <p:sp>
        <p:nvSpPr>
          <p:cNvPr id="204" name="Google Shape;204;p57"/>
          <p:cNvSpPr txBox="1">
            <a:spLocks noGrp="1"/>
          </p:cNvSpPr>
          <p:nvPr>
            <p:ph type="body" idx="2"/>
          </p:nvPr>
        </p:nvSpPr>
        <p:spPr>
          <a:xfrm>
            <a:off x="839789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6606" lvl="0" indent="-228303" algn="l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598"/>
            </a:lvl1pPr>
            <a:lvl2pPr marL="913211" lvl="1" indent="-228303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398"/>
            </a:lvl2pPr>
            <a:lvl3pPr marL="1369817" lvl="2" indent="-228303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198"/>
            </a:lvl3pPr>
            <a:lvl4pPr marL="1826423" lvl="3" indent="-228303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999"/>
            </a:lvl4pPr>
            <a:lvl5pPr marL="2283028" lvl="4" indent="-228303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999"/>
            </a:lvl5pPr>
            <a:lvl6pPr marL="2739634" lvl="5" indent="-228303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999"/>
            </a:lvl6pPr>
            <a:lvl7pPr marL="3196239" lvl="6" indent="-228303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999"/>
            </a:lvl7pPr>
            <a:lvl8pPr marL="3652845" lvl="7" indent="-228303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999"/>
            </a:lvl8pPr>
            <a:lvl9pPr marL="4109451" lvl="8" indent="-228303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999"/>
            </a:lvl9pPr>
          </a:lstStyle>
          <a:p>
            <a:endParaRPr/>
          </a:p>
        </p:txBody>
      </p:sp>
      <p:sp>
        <p:nvSpPr>
          <p:cNvPr id="205" name="Google Shape;205;p57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6" name="Google Shape;206;p57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5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7142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533071-819F-02AC-300B-2520CB9F7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D99C460-64C1-DF59-F43F-7A51A39E35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E91F4B2-2923-F11C-94F1-81C809CFA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466E7-F1AA-48B6-AFEC-4AB825B6A7DD}" type="datetimeFigureOut">
              <a:rPr lang="de-CH" smtClean="0"/>
              <a:t>13.09.2023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6F87656-D4FA-9492-1FD1-41BA79E344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A8A1D54-3D39-1B06-644A-6EBEB90EB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0B3EE-85B1-435E-9E3D-A8FC38EAC47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02734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ld mit Überschrift" type="picTx">
  <p:cSld name="Bild mit Überschrift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8"/>
          <p:cNvSpPr txBox="1"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196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58"/>
          <p:cNvSpPr>
            <a:spLocks noGrp="1"/>
          </p:cNvSpPr>
          <p:nvPr>
            <p:ph type="pic" idx="2"/>
          </p:nvPr>
        </p:nvSpPr>
        <p:spPr>
          <a:xfrm>
            <a:off x="5183189" y="987427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211" name="Google Shape;211;p58"/>
          <p:cNvSpPr txBox="1">
            <a:spLocks noGrp="1"/>
          </p:cNvSpPr>
          <p:nvPr>
            <p:ph type="body" idx="1"/>
          </p:nvPr>
        </p:nvSpPr>
        <p:spPr>
          <a:xfrm>
            <a:off x="839789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6606" lvl="0" indent="-228303" algn="l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598"/>
            </a:lvl1pPr>
            <a:lvl2pPr marL="913211" lvl="1" indent="-228303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398"/>
            </a:lvl2pPr>
            <a:lvl3pPr marL="1369817" lvl="2" indent="-228303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198"/>
            </a:lvl3pPr>
            <a:lvl4pPr marL="1826423" lvl="3" indent="-228303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999"/>
            </a:lvl4pPr>
            <a:lvl5pPr marL="2283028" lvl="4" indent="-228303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999"/>
            </a:lvl5pPr>
            <a:lvl6pPr marL="2739634" lvl="5" indent="-228303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999"/>
            </a:lvl6pPr>
            <a:lvl7pPr marL="3196239" lvl="6" indent="-228303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999"/>
            </a:lvl7pPr>
            <a:lvl8pPr marL="3652845" lvl="7" indent="-228303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999"/>
            </a:lvl8pPr>
            <a:lvl9pPr marL="4109451" lvl="8" indent="-228303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999"/>
            </a:lvl9pPr>
          </a:lstStyle>
          <a:p>
            <a:endParaRPr/>
          </a:p>
        </p:txBody>
      </p:sp>
      <p:sp>
        <p:nvSpPr>
          <p:cNvPr id="212" name="Google Shape;212;p58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3" name="Google Shape;213;p58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4" name="Google Shape;214;p5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81384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vertikaler Text" type="vertTx">
  <p:cSld name="Titel und vertikaler Text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59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7" name="Google Shape;217;p5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6606" lvl="0" indent="-342454" algn="l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3211" lvl="1" indent="-342454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69817" lvl="2" indent="-342454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6423" lvl="3" indent="-342454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3028" lvl="4" indent="-342454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39634" lvl="5" indent="-342454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196239" lvl="6" indent="-342454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2845" lvl="7" indent="-342454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09451" lvl="8" indent="-342454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8" name="Google Shape;218;p59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59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p5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31377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kaler Titel und Text" type="vertTitleAndTx">
  <p:cSld name="Vertikaler Titel und Text"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60"/>
          <p:cNvSpPr txBox="1">
            <a:spLocks noGrp="1"/>
          </p:cNvSpPr>
          <p:nvPr>
            <p:ph type="title"/>
          </p:nvPr>
        </p:nvSpPr>
        <p:spPr>
          <a:xfrm rot="5400000">
            <a:off x="7133431" y="1956595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p6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6606" lvl="0" indent="-342454" algn="l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3211" lvl="1" indent="-342454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69817" lvl="2" indent="-342454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6423" lvl="3" indent="-342454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3028" lvl="4" indent="-342454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39634" lvl="5" indent="-342454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196239" lvl="6" indent="-342454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2845" lvl="7" indent="-342454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09451" lvl="8" indent="-342454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4" name="Google Shape;224;p60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5" name="Google Shape;225;p60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6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85839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/Bild">
  <p:cSld name="Text/Bild"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61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198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198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198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198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198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198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198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198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198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229" name="Google Shape;229;p6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6606" lvl="0" indent="-342454" algn="l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3211" lvl="1" indent="-342454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69817" lvl="2" indent="-342454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6423" lvl="3" indent="-342454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3028" lvl="4" indent="-342454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39634" lvl="5" indent="-342454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196239" lvl="6" indent="-342454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2845" lvl="7" indent="-342454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09451" lvl="8" indent="-342454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0" name="Google Shape;230;p61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212692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6203950" y="1195200"/>
            <a:ext cx="5832476" cy="5487256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</a:t>
            </a:r>
            <a:r>
              <a:rPr lang="de-CH" noProof="0"/>
              <a:t>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7E4E3B-B029-4FB4-981D-E15979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16.09.2021</a:t>
            </a:r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3A6D9A-857D-4B6F-B977-93015D03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Weiterbildung AOZ «Betreuung &amp; Unterbringung Frauen in Kollektivunterkünften»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959178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6203950" y="1195200"/>
            <a:ext cx="5832476" cy="111612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Vorname Name</a:t>
            </a:r>
          </a:p>
          <a:p>
            <a:pPr lvl="0"/>
            <a:r>
              <a:rPr lang="de-DE"/>
              <a:t>Ort, Datum </a:t>
            </a:r>
          </a:p>
        </p:txBody>
      </p:sp>
      <p:sp>
        <p:nvSpPr>
          <p:cNvPr id="10" name="Datumsplatzhalter 3">
            <a:extLst>
              <a:ext uri="{FF2B5EF4-FFF2-40B4-BE49-F238E27FC236}">
                <a16:creationId xmlns:a16="http://schemas.microsoft.com/office/drawing/2014/main" id="{52A119D6-E10B-4B1A-9E98-DA012EC8B4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11892684" y="366728"/>
            <a:ext cx="792000" cy="72000"/>
          </a:xfrm>
        </p:spPr>
        <p:txBody>
          <a:bodyPr/>
          <a:lstStyle>
            <a:lvl1pPr>
              <a:defRPr sz="200">
                <a:solidFill>
                  <a:schemeClr val="bg1"/>
                </a:solidFill>
              </a:defRPr>
            </a:lvl1pPr>
          </a:lstStyle>
          <a:p>
            <a:r>
              <a:rPr lang="de-DE"/>
              <a:t>16.09.2021</a:t>
            </a:r>
            <a:endParaRPr lang="de-CH"/>
          </a:p>
        </p:txBody>
      </p:sp>
      <p:sp>
        <p:nvSpPr>
          <p:cNvPr id="11" name="Fußzeilenplatzhalter 5">
            <a:extLst>
              <a:ext uri="{FF2B5EF4-FFF2-40B4-BE49-F238E27FC236}">
                <a16:creationId xmlns:a16="http://schemas.microsoft.com/office/drawing/2014/main" id="{5E591270-FD97-4EB3-B4DC-924AB9EF0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11892684" y="366728"/>
            <a:ext cx="792000" cy="72000"/>
          </a:xfrm>
        </p:spPr>
        <p:txBody>
          <a:bodyPr/>
          <a:lstStyle>
            <a:lvl1pPr>
              <a:defRPr sz="200">
                <a:solidFill>
                  <a:schemeClr val="bg1"/>
                </a:solidFill>
              </a:defRPr>
            </a:lvl1pPr>
          </a:lstStyle>
          <a:p>
            <a:r>
              <a:rPr lang="de-CH"/>
              <a:t>Weiterbildung AOZ «Betreuung &amp; Unterbringung Frauen in Kollektivunterkünften»</a:t>
            </a:r>
          </a:p>
        </p:txBody>
      </p:sp>
      <p:sp>
        <p:nvSpPr>
          <p:cNvPr id="12" name="Foliennummernplatzhalter 7">
            <a:extLst>
              <a:ext uri="{FF2B5EF4-FFF2-40B4-BE49-F238E27FC236}">
                <a16:creationId xmlns:a16="http://schemas.microsoft.com/office/drawing/2014/main" id="{C845E51A-F768-4A0F-9AB6-AFE63316F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5400000">
            <a:off x="11892684" y="366728"/>
            <a:ext cx="792000" cy="72000"/>
          </a:xfrm>
        </p:spPr>
        <p:txBody>
          <a:bodyPr/>
          <a:lstStyle>
            <a:lvl1pPr>
              <a:defRPr sz="200">
                <a:solidFill>
                  <a:schemeClr val="bg1"/>
                </a:solidFill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228914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6203950" y="1195200"/>
            <a:ext cx="5832476" cy="5487256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</a:t>
            </a:r>
            <a:r>
              <a:rPr lang="de-CH" noProof="0"/>
              <a:t>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7E4E3B-B029-4FB4-981D-E15979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16.09.2021</a:t>
            </a:r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3A6D9A-857D-4B6F-B977-93015D03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Weiterbildung AOZ «Betreuung &amp; Unterbringung Frauen in Kollektivunterkünften»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350650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Bild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6203950" y="1195200"/>
            <a:ext cx="5832476" cy="4824536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</a:t>
            </a:r>
            <a:r>
              <a:rPr lang="de-CH" noProof="0"/>
              <a:t>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7E4E3B-B029-4FB4-981D-E15979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16.09.2021</a:t>
            </a:r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3A6D9A-857D-4B6F-B977-93015D03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Weiterbildung AOZ «Betreuung &amp; Unterbringung Frauen in Kollektivunterkünften»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9" name="Bildplatzhalter 4">
            <a:extLst>
              <a:ext uri="{FF2B5EF4-FFF2-40B4-BE49-F238E27FC236}">
                <a16:creationId xmlns:a16="http://schemas.microsoft.com/office/drawing/2014/main" id="{2CAA32D3-3104-4846-86DE-2BDF6429C29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5574" y="1233488"/>
            <a:ext cx="5832476" cy="5270499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573E04AD-DA5F-4562-8503-ADDB5E08F9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03950" y="5949949"/>
            <a:ext cx="5832475" cy="583175"/>
          </a:xfrm>
        </p:spPr>
        <p:txBody>
          <a:bodyPr anchor="b"/>
          <a:lstStyle>
            <a:lvl1pPr>
              <a:defRPr>
                <a:solidFill>
                  <a:schemeClr val="accent1"/>
                </a:solidFill>
              </a:defRPr>
            </a:lvl1pPr>
            <a:lvl2pPr marL="0" indent="0">
              <a:spcBef>
                <a:spcPts val="400"/>
              </a:spcBef>
              <a:buFontTx/>
              <a:buNone/>
              <a:defRPr sz="1050"/>
            </a:lvl2pPr>
          </a:lstStyle>
          <a:p>
            <a:pPr lvl="0"/>
            <a:r>
              <a:rPr lang="de-CH" noProof="0"/>
              <a:t>«Zitat» hinzufügen</a:t>
            </a:r>
          </a:p>
          <a:p>
            <a:pPr lvl="1"/>
            <a:r>
              <a:rPr lang="de-CH" noProof="0"/>
              <a:t>Autor, Quelle oder Bildlegende</a:t>
            </a:r>
          </a:p>
        </p:txBody>
      </p:sp>
    </p:spTree>
    <p:extLst>
      <p:ext uri="{BB962C8B-B14F-4D97-AF65-F5344CB8AC3E}">
        <p14:creationId xmlns:p14="http://schemas.microsoft.com/office/powerpoint/2010/main" val="5390981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abelle oder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007768" y="1195200"/>
            <a:ext cx="8028658" cy="5487256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</a:t>
            </a:r>
            <a:r>
              <a:rPr lang="de-CH" noProof="0"/>
              <a:t>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7E4E3B-B029-4FB4-981D-E15979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16.09.2021</a:t>
            </a:r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3A6D9A-857D-4B6F-B977-93015D03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Weiterbildung AOZ «Betreuung &amp; Unterbringung Frauen in Kollektivunterkünften»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092348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4">
            <a:extLst>
              <a:ext uri="{FF2B5EF4-FFF2-40B4-BE49-F238E27FC236}">
                <a16:creationId xmlns:a16="http://schemas.microsoft.com/office/drawing/2014/main" id="{2CAA32D3-3104-4846-86DE-2BDF6429C29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5574" y="1233488"/>
            <a:ext cx="11880850" cy="5270499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7E4E3B-B029-4FB4-981D-E15979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16.09.2021</a:t>
            </a:r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3A6D9A-857D-4B6F-B977-93015D03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Weiterbildung AOZ «Betreuung &amp; Unterbringung Frauen in Kollektivunterkünften»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573E04AD-DA5F-4562-8503-ADDB5E08F9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03950" y="5949950"/>
            <a:ext cx="5832475" cy="554038"/>
          </a:xfrm>
        </p:spPr>
        <p:txBody>
          <a:bodyPr anchor="b"/>
          <a:lstStyle>
            <a:lvl1pPr>
              <a:defRPr>
                <a:solidFill>
                  <a:schemeClr val="accent1"/>
                </a:solidFill>
              </a:defRPr>
            </a:lvl1pPr>
            <a:lvl2pPr marL="0" indent="0">
              <a:spcBef>
                <a:spcPts val="400"/>
              </a:spcBef>
              <a:buFontTx/>
              <a:buNone/>
              <a:defRPr sz="1050"/>
            </a:lvl2pPr>
          </a:lstStyle>
          <a:p>
            <a:pPr lvl="0"/>
            <a:r>
              <a:rPr lang="de-CH" noProof="0"/>
              <a:t>«Zitat» hinzufügen</a:t>
            </a:r>
          </a:p>
          <a:p>
            <a:pPr lvl="1"/>
            <a:r>
              <a:rPr lang="de-CH" noProof="0"/>
              <a:t>Autor, Quelle oder Bildlegende</a:t>
            </a:r>
          </a:p>
        </p:txBody>
      </p:sp>
    </p:spTree>
    <p:extLst>
      <p:ext uri="{BB962C8B-B14F-4D97-AF65-F5344CB8AC3E}">
        <p14:creationId xmlns:p14="http://schemas.microsoft.com/office/powerpoint/2010/main" val="2999573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B461F7-8618-C98A-78A5-66A0E0435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0846618-D99E-04AB-6AE5-82E28377BD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A6AFF37-1063-28E1-17B9-0A494F0C8E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466E7-F1AA-48B6-AFEC-4AB825B6A7DD}" type="datetimeFigureOut">
              <a:rPr lang="de-CH" smtClean="0"/>
              <a:t>13.09.2023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CD43823-C95E-BE50-26C8-81DF311FE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4EDEE0A-14E5-67F0-DA92-F4B5A8FD2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0B3EE-85B1-435E-9E3D-A8FC38EAC47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571068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22D3C48-FDED-470C-908E-96B5A0DDFD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11892684" y="366728"/>
            <a:ext cx="792000" cy="72000"/>
          </a:xfrm>
        </p:spPr>
        <p:txBody>
          <a:bodyPr/>
          <a:lstStyle>
            <a:lvl1pPr>
              <a:defRPr sz="200">
                <a:solidFill>
                  <a:schemeClr val="bg1"/>
                </a:solidFill>
              </a:defRPr>
            </a:lvl1pPr>
          </a:lstStyle>
          <a:p>
            <a:r>
              <a:rPr lang="de-DE"/>
              <a:t>16.09.2021</a:t>
            </a:r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98B2F51-FE27-4B05-A169-62F7E9E34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11892684" y="366728"/>
            <a:ext cx="792000" cy="72000"/>
          </a:xfrm>
        </p:spPr>
        <p:txBody>
          <a:bodyPr/>
          <a:lstStyle>
            <a:lvl1pPr>
              <a:defRPr sz="200">
                <a:solidFill>
                  <a:schemeClr val="bg1"/>
                </a:solidFill>
              </a:defRPr>
            </a:lvl1pPr>
          </a:lstStyle>
          <a:p>
            <a:r>
              <a:rPr lang="de-CH"/>
              <a:t>Weiterbildung AOZ «Betreuung &amp; Unterbringung Frauen in Kollektivunterkünften»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CD7C1A0D-0D46-4AD6-A4E0-C34A72CE2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5400000">
            <a:off x="11892684" y="366728"/>
            <a:ext cx="792000" cy="72000"/>
          </a:xfrm>
        </p:spPr>
        <p:txBody>
          <a:bodyPr/>
          <a:lstStyle>
            <a:lvl1pPr>
              <a:defRPr sz="200">
                <a:solidFill>
                  <a:schemeClr val="bg1"/>
                </a:solidFill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9" name="Bildplatzhalter 4">
            <a:extLst>
              <a:ext uri="{FF2B5EF4-FFF2-40B4-BE49-F238E27FC236}">
                <a16:creationId xmlns:a16="http://schemas.microsoft.com/office/drawing/2014/main" id="{AAC36B80-7F25-4205-A1DF-A00E2CA7FC7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373870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7E4E3B-B029-4FB4-981D-E15979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16.09.2021</a:t>
            </a:r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3A6D9A-857D-4B6F-B977-93015D03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Weiterbildung AOZ «Betreuung &amp; Unterbringung Frauen in Kollektivunterkünften»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9" name="Bildplatzhalter 4">
            <a:extLst>
              <a:ext uri="{FF2B5EF4-FFF2-40B4-BE49-F238E27FC236}">
                <a16:creationId xmlns:a16="http://schemas.microsoft.com/office/drawing/2014/main" id="{2CAA32D3-3104-4846-86DE-2BDF6429C29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5574" y="1233488"/>
            <a:ext cx="7668618" cy="5270499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573E04AD-DA5F-4562-8503-ADDB5E08F9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40216" y="5949949"/>
            <a:ext cx="3996209" cy="583175"/>
          </a:xfrm>
        </p:spPr>
        <p:txBody>
          <a:bodyPr anchor="b"/>
          <a:lstStyle>
            <a:lvl1pPr>
              <a:defRPr>
                <a:solidFill>
                  <a:schemeClr val="accent1"/>
                </a:solidFill>
              </a:defRPr>
            </a:lvl1pPr>
            <a:lvl2pPr marL="0" indent="0">
              <a:spcBef>
                <a:spcPts val="400"/>
              </a:spcBef>
              <a:buFontTx/>
              <a:buNone/>
              <a:defRPr sz="1050"/>
            </a:lvl2pPr>
          </a:lstStyle>
          <a:p>
            <a:pPr lvl="0"/>
            <a:r>
              <a:rPr lang="de-CH" noProof="0"/>
              <a:t>Optionaler Text hinzufügen</a:t>
            </a:r>
          </a:p>
          <a:p>
            <a:pPr lvl="1"/>
            <a:r>
              <a:rPr lang="de-CH" noProof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22262710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6203950" y="1195200"/>
            <a:ext cx="5832476" cy="5380317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</a:t>
            </a:r>
            <a:r>
              <a:rPr lang="de-CH" noProof="0"/>
              <a:t>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7E4E3B-B029-4FB4-981D-E15979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16.09.2021</a:t>
            </a:r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3A6D9A-857D-4B6F-B977-93015D03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Weiterbildung AOZ «Betreuung &amp; Unterbringung Frauen in Kollektivunterkünften»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A57CE058-D660-4CBE-AAA9-6E34B3C0C8A4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155575" y="1195200"/>
            <a:ext cx="5832476" cy="5380317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</a:t>
            </a:r>
            <a:r>
              <a:rPr lang="de-CH" noProof="0"/>
              <a:t>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197125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bre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7E4E3B-B029-4FB4-981D-E15979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16.09.2021</a:t>
            </a:r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3A6D9A-857D-4B6F-B977-93015D03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Weiterbildung AOZ «Betreuung &amp; Unterbringung Frauen in Kollektivunterkünften»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A57CE058-D660-4CBE-AAA9-6E34B3C0C8A4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155574" y="1195200"/>
            <a:ext cx="11880849" cy="529414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</a:t>
            </a:r>
            <a:r>
              <a:rPr lang="de-CH" noProof="0"/>
              <a:t>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5135163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846EAAB-E9CC-4FBB-A777-DFD68618E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16.09.2021</a:t>
            </a:r>
            <a:endParaRPr lang="de-CH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490A60D-3123-4534-B4E1-1B214E402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Weiterbildung AOZ «Betreuung &amp; Unterbringung Frauen in Kollektivunterkünften»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CA66DD1-3165-483D-99FB-202ADC04E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9021601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B84E75BB-61FF-4F7E-9CDB-A5E34775C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16.09.2021</a:t>
            </a:r>
            <a:endParaRPr lang="de-CH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909AB7D-DBAB-4FFF-BA65-85B952116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Weiterbildung AOZ «Betreuung &amp; Unterbringung Frauen in Kollektivunterkünften»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B9B7570-0B3E-4F91-B744-978CA7BDE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72849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D0E262-08F5-8D65-72DD-0DEA626A6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6272EFE-EBBC-CAC1-8F23-D612B5798B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C6072F3-1BFA-9F38-335F-97B4596068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49958AB-6746-D26B-4553-8C30713B9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466E7-F1AA-48B6-AFEC-4AB825B6A7DD}" type="datetimeFigureOut">
              <a:rPr lang="de-CH" smtClean="0"/>
              <a:t>13.09.2023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95E703A-EF19-ACE9-550A-A899266D4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D995498-4A5F-2036-13F5-6F3E9F348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0B3EE-85B1-435E-9E3D-A8FC38EAC47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39782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8B96DE-93F1-4B99-4BF5-BA3D58EAE7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6117597-BCE2-443F-6EBD-1F48CECF31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22E573B-A65E-5C43-40F0-6F39DF1BF0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E3D1393-84BE-8AF8-151E-D4C4F6F62D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9706C837-4DCA-3804-1A82-D6F6C13F94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D19A3AB0-51C8-4570-7ACD-3F478A3CD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466E7-F1AA-48B6-AFEC-4AB825B6A7DD}" type="datetimeFigureOut">
              <a:rPr lang="de-CH" smtClean="0"/>
              <a:t>13.09.2023</a:t>
            </a:fld>
            <a:endParaRPr lang="de-CH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B50D7536-607D-68C8-5965-4F2B5E3D4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E38C0E78-60DF-8EA8-DC29-947C52CD5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0B3EE-85B1-435E-9E3D-A8FC38EAC47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63526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5D3F5C-D802-1020-281A-A92CF68D0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F0E2500-CCBB-9B06-2B31-DB86C3556F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466E7-F1AA-48B6-AFEC-4AB825B6A7DD}" type="datetimeFigureOut">
              <a:rPr lang="de-CH" smtClean="0"/>
              <a:t>13.09.2023</a:t>
            </a:fld>
            <a:endParaRPr lang="de-CH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E9F39FC-6903-1D9C-5CA6-C9009F6BF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6098B04-9DB0-BA24-CA14-17D8C53F9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0B3EE-85B1-435E-9E3D-A8FC38EAC47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50201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BFA60DEA-0CCF-FB27-4B27-D8EDB741C9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466E7-F1AA-48B6-AFEC-4AB825B6A7DD}" type="datetimeFigureOut">
              <a:rPr lang="de-CH" smtClean="0"/>
              <a:t>13.09.2023</a:t>
            </a:fld>
            <a:endParaRPr lang="de-CH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D9EC74B-7E54-60C9-F499-DDD59D0C4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3180469-DE76-ADFD-C7CD-D18F55734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0B3EE-85B1-435E-9E3D-A8FC38EAC47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75604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4B3518-8D92-78DE-1114-F31897BE6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D20AC94-8167-184A-71D3-BAD5D23C8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2C18769-A4F5-A30B-9C6A-90D1CB141C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298A741-2FBC-2C6C-C90A-DD3EA469EE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466E7-F1AA-48B6-AFEC-4AB825B6A7DD}" type="datetimeFigureOut">
              <a:rPr lang="de-CH" smtClean="0"/>
              <a:t>13.09.2023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131F035-7181-F9F1-5AFF-8C29F4519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ADDD547-2DEE-62E4-45B3-9FBC5644B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0B3EE-85B1-435E-9E3D-A8FC38EAC47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62029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E0F3AD-2BAE-6E5F-6A9F-0A361FBDE6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51B792BB-979B-75DE-E910-A772C9799D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916F384-EC43-510F-C64F-5B182837E9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F4D01DD-77AD-6155-C2B7-8B919325C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466E7-F1AA-48B6-AFEC-4AB825B6A7DD}" type="datetimeFigureOut">
              <a:rPr lang="de-CH" smtClean="0"/>
              <a:t>13.09.2023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261FF2B-48EB-9466-5350-80B6D3205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5C41FE2-774A-E023-323C-3112FC455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0B3EE-85B1-435E-9E3D-A8FC38EAC47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7267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7E13B86B-0214-24B3-F09F-DABD3F4D4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F228AD6-0176-FE16-7EA0-00B57CE1A6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777724E-DB29-735A-2C15-67011696F2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7466E7-F1AA-48B6-AFEC-4AB825B6A7DD}" type="datetimeFigureOut">
              <a:rPr lang="de-CH" smtClean="0"/>
              <a:t>13.09.2023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B51E796-8C95-AD98-9E08-7316A73E76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2C26F06-B32A-A63A-FE66-5832200EF5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C0B3EE-85B1-435E-9E3D-A8FC38EAC47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75847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2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54" name="Google Shape;154;p3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5" name="Google Shape;155;p32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98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6" name="Google Shape;156;p32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98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7" name="Google Shape;157;p32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198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198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198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198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198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198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198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198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198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085627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85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203949" y="136902"/>
            <a:ext cx="5832475" cy="48381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de-CH"/>
              <a:t>Titel hinzufügen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55576" y="1196752"/>
            <a:ext cx="11880850" cy="530723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CH" noProof="0"/>
              <a:t>Textmasterformat bearbeiten</a:t>
            </a:r>
          </a:p>
          <a:p>
            <a:pPr lvl="1"/>
            <a:r>
              <a:rPr lang="de-CH" noProof="0"/>
              <a:t>Zweite Ebene</a:t>
            </a:r>
          </a:p>
          <a:p>
            <a:pPr lvl="2"/>
            <a:r>
              <a:rPr lang="de-CH" noProof="0"/>
              <a:t>Dritte Ebene</a:t>
            </a:r>
          </a:p>
          <a:p>
            <a:pPr lvl="3"/>
            <a:r>
              <a:rPr lang="de-CH" noProof="0"/>
              <a:t>Vierte Ebene</a:t>
            </a:r>
          </a:p>
          <a:p>
            <a:pPr lvl="4"/>
            <a:r>
              <a:rPr lang="de-CH" noProof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60500" y="6575517"/>
            <a:ext cx="750924" cy="14401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de-DE"/>
              <a:t>16.09.2021</a:t>
            </a:r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019436" y="6575517"/>
            <a:ext cx="10225136" cy="14401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de-CH"/>
              <a:t>Weiterbildung AOZ «Betreuung &amp; Unterbringung Frauen in Kollektivunterkünften»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291487" y="6575517"/>
            <a:ext cx="745299" cy="14401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E1126706-F82E-4003-B37F-DDFD46B67EBD}"/>
              </a:ext>
            </a:extLst>
          </p:cNvPr>
          <p:cNvSpPr txBox="1"/>
          <p:nvPr userDrawn="1"/>
        </p:nvSpPr>
        <p:spPr>
          <a:xfrm rot="16200000">
            <a:off x="10704556" y="5198840"/>
            <a:ext cx="3212976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CH" sz="600" spc="40" baseline="0">
                <a:solidFill>
                  <a:schemeClr val="bg1">
                    <a:lumMod val="75000"/>
                  </a:schemeClr>
                </a:solidFill>
              </a:rPr>
              <a:t>Erstellt durch Vorlagenbauer.ch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863ACC12-C2A2-42D0-86FE-8EC387A57992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175" y="149311"/>
            <a:ext cx="2370263" cy="945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710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hdr="0"/>
  <p:txStyles>
    <p:titleStyle>
      <a:lvl1pPr algn="l" defTabSz="914400" rtl="0" eaLnBrk="1" latinLnBrk="0" hangingPunct="1">
        <a:lnSpc>
          <a:spcPct val="88000"/>
        </a:lnSpc>
        <a:spcBef>
          <a:spcPct val="0"/>
        </a:spcBef>
        <a:buNone/>
        <a:defRPr sz="2000" kern="1200" spc="-10" baseline="0">
          <a:solidFill>
            <a:schemeClr val="accent1"/>
          </a:solidFill>
          <a:latin typeface="+mn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buFont typeface="+mj-lt"/>
        <a:buNone/>
        <a:defRPr sz="2000" kern="1200" spc="-10" baseline="0">
          <a:solidFill>
            <a:schemeClr val="tx1"/>
          </a:solidFill>
          <a:latin typeface="+mn-lt"/>
          <a:ea typeface="+mn-ea"/>
          <a:cs typeface="+mn-cs"/>
        </a:defRPr>
      </a:lvl1pPr>
      <a:lvl2pPr marL="174625" indent="-174625" algn="l" defTabSz="914400" rtl="0" eaLnBrk="1" latinLnBrk="0" hangingPunct="1">
        <a:lnSpc>
          <a:spcPct val="100000"/>
        </a:lnSpc>
        <a:spcBef>
          <a:spcPts val="0"/>
        </a:spcBef>
        <a:buFont typeface="Rand Medium" panose="020B0604020101010102" pitchFamily="34" charset="0"/>
        <a:buChar char="•"/>
        <a:defRPr sz="2000" kern="1200" spc="-10" baseline="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0000"/>
        </a:lnSpc>
        <a:spcBef>
          <a:spcPts val="0"/>
        </a:spcBef>
        <a:buFontTx/>
        <a:buNone/>
        <a:defRPr sz="1600" kern="1200" spc="-10" baseline="0">
          <a:solidFill>
            <a:schemeClr val="tx1"/>
          </a:solidFill>
          <a:latin typeface="+mn-lt"/>
          <a:ea typeface="+mn-ea"/>
          <a:cs typeface="+mn-cs"/>
        </a:defRPr>
      </a:lvl3pPr>
      <a:lvl4pPr marL="177800" indent="-174625" algn="l" defTabSz="914400" rtl="0" eaLnBrk="1" latinLnBrk="0" hangingPunct="1">
        <a:lnSpc>
          <a:spcPct val="100000"/>
        </a:lnSpc>
        <a:spcBef>
          <a:spcPts val="0"/>
        </a:spcBef>
        <a:buFont typeface="Rand Medium" panose="020B0604020101010102" pitchFamily="34" charset="0"/>
        <a:buChar char="•"/>
        <a:defRPr sz="1600" kern="1200" spc="-10" baseline="0">
          <a:solidFill>
            <a:schemeClr val="tx1"/>
          </a:solidFill>
          <a:latin typeface="+mn-lt"/>
          <a:ea typeface="+mn-ea"/>
          <a:cs typeface="+mn-cs"/>
        </a:defRPr>
      </a:lvl4pPr>
      <a:lvl5pPr marL="358775" indent="-184150" algn="l" defTabSz="914400" rtl="0" eaLnBrk="1" latinLnBrk="0" hangingPunct="1">
        <a:lnSpc>
          <a:spcPct val="100000"/>
        </a:lnSpc>
        <a:spcBef>
          <a:spcPts val="0"/>
        </a:spcBef>
        <a:buFont typeface="Rand Medium" panose="020B0604020101010102" pitchFamily="34" charset="0"/>
        <a:buChar char="•"/>
        <a:defRPr sz="1600" kern="1200" spc="-1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pos="3908">
          <p15:clr>
            <a:srgbClr val="F26B43"/>
          </p15:clr>
        </p15:guide>
        <p15:guide id="8" pos="3772">
          <p15:clr>
            <a:srgbClr val="F26B43"/>
          </p15:clr>
        </p15:guide>
        <p15:guide id="9" pos="98">
          <p15:clr>
            <a:srgbClr val="F26B43"/>
          </p15:clr>
        </p15:guide>
        <p15:guide id="10" pos="7582">
          <p15:clr>
            <a:srgbClr val="F26B43"/>
          </p15:clr>
        </p15:guide>
        <p15:guide id="13" orient="horz" pos="77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f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2396504ba8a_1_37"/>
          <p:cNvSpPr txBox="1">
            <a:spLocks noGrp="1"/>
          </p:cNvSpPr>
          <p:nvPr>
            <p:ph type="title"/>
          </p:nvPr>
        </p:nvSpPr>
        <p:spPr>
          <a:xfrm>
            <a:off x="838201" y="369110"/>
            <a:ext cx="10515708" cy="1323976"/>
          </a:xfrm>
          <a:prstGeom prst="rect">
            <a:avLst/>
          </a:prstGeom>
        </p:spPr>
        <p:txBody>
          <a:bodyPr spcFirstLastPara="1" vert="horz" wrap="square" lIns="91306" tIns="45641" rIns="91306" bIns="45641" rtlCol="0" anchor="ctr" anchorCtr="0">
            <a:normAutofit/>
          </a:bodyPr>
          <a:lstStyle/>
          <a:p>
            <a:pPr marL="12683">
              <a:lnSpc>
                <a:spcPct val="250909"/>
              </a:lnSpc>
              <a:spcBef>
                <a:spcPts val="100"/>
              </a:spcBef>
            </a:pPr>
            <a:r>
              <a:rPr lang="en-GB" sz="2696" b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Research gaps</a:t>
            </a:r>
            <a:endParaRPr sz="2896"/>
          </a:p>
        </p:txBody>
      </p:sp>
      <p:sp>
        <p:nvSpPr>
          <p:cNvPr id="276" name="Google Shape;276;g2396504ba8a_1_37"/>
          <p:cNvSpPr txBox="1">
            <a:spLocks noGrp="1"/>
          </p:cNvSpPr>
          <p:nvPr>
            <p:ph type="body" idx="1"/>
          </p:nvPr>
        </p:nvSpPr>
        <p:spPr>
          <a:xfrm>
            <a:off x="838201" y="1827710"/>
            <a:ext cx="10515708" cy="4345542"/>
          </a:xfrm>
          <a:prstGeom prst="rect">
            <a:avLst/>
          </a:prstGeom>
        </p:spPr>
        <p:txBody>
          <a:bodyPr spcFirstLastPara="1" vert="horz" wrap="square" lIns="91306" tIns="45641" rIns="91306" bIns="45641" rtlCol="0" anchor="t" anchorCtr="0">
            <a:normAutofit/>
          </a:bodyPr>
          <a:lstStyle/>
          <a:p>
            <a:pPr marL="0" indent="0">
              <a:spcBef>
                <a:spcPts val="999"/>
              </a:spcBef>
              <a:buNone/>
            </a:pPr>
            <a:endParaRPr/>
          </a:p>
        </p:txBody>
      </p:sp>
      <p:pic>
        <p:nvPicPr>
          <p:cNvPr id="277" name="Google Shape;277;g2396504ba8a_1_37"/>
          <p:cNvPicPr preferRelativeResize="0"/>
          <p:nvPr/>
        </p:nvPicPr>
        <p:blipFill rotWithShape="1">
          <a:blip r:embed="rId3">
            <a:alphaModFix/>
          </a:blip>
          <a:srcRect b="42069"/>
          <a:stretch/>
        </p:blipFill>
        <p:spPr>
          <a:xfrm>
            <a:off x="0" y="23313"/>
            <a:ext cx="12192025" cy="684908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237;p23">
            <a:extLst>
              <a:ext uri="{FF2B5EF4-FFF2-40B4-BE49-F238E27FC236}">
                <a16:creationId xmlns:a16="http://schemas.microsoft.com/office/drawing/2014/main" id="{18524A69-542F-D30D-F759-C0DE6CAD1D5C}"/>
              </a:ext>
            </a:extLst>
          </p:cNvPr>
          <p:cNvSpPr txBox="1">
            <a:spLocks/>
          </p:cNvSpPr>
          <p:nvPr/>
        </p:nvSpPr>
        <p:spPr>
          <a:xfrm>
            <a:off x="1409216" y="1116786"/>
            <a:ext cx="8663819" cy="115259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306" tIns="45641" rIns="91306" bIns="45641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39285"/>
            </a:pPr>
            <a:r>
              <a:rPr lang="de-DE" sz="2796" b="1" dirty="0">
                <a:solidFill>
                  <a:srgbClr val="741B47"/>
                </a:solidFill>
                <a:highlight>
                  <a:srgbClr val="EAD1DC"/>
                </a:highlight>
                <a:latin typeface="Lucida Sans"/>
                <a:ea typeface="Lucida Sans"/>
                <a:cs typeface="Lucida Sans"/>
                <a:sym typeface="Lucida Sans"/>
              </a:rPr>
              <a:t>Situation geflüchteter Frauen in Asylzentren und Kollektivunterkünften</a:t>
            </a:r>
            <a:endParaRPr lang="de-DE" sz="2796" dirty="0"/>
          </a:p>
        </p:txBody>
      </p:sp>
      <p:sp>
        <p:nvSpPr>
          <p:cNvPr id="5" name="Google Shape;239;p23">
            <a:extLst>
              <a:ext uri="{FF2B5EF4-FFF2-40B4-BE49-F238E27FC236}">
                <a16:creationId xmlns:a16="http://schemas.microsoft.com/office/drawing/2014/main" id="{E0DE99D3-53CA-8077-3CE1-19F9EF935B2A}"/>
              </a:ext>
            </a:extLst>
          </p:cNvPr>
          <p:cNvSpPr txBox="1"/>
          <p:nvPr/>
        </p:nvSpPr>
        <p:spPr>
          <a:xfrm>
            <a:off x="1491767" y="2187142"/>
            <a:ext cx="2460396" cy="507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06" tIns="91306" rIns="91306" bIns="91306" anchor="t" anchorCtr="0">
            <a:spAutoFit/>
          </a:bodyPr>
          <a:lstStyle/>
          <a:p>
            <a:pPr defTabSz="913211">
              <a:buClr>
                <a:srgbClr val="000000"/>
              </a:buClr>
              <a:defRPr/>
            </a:pPr>
            <a:r>
              <a:rPr lang="en-GB" sz="2097" b="1" kern="0" dirty="0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rPr>
              <a:t>Tahmina Taghiyeva</a:t>
            </a:r>
            <a:endParaRPr sz="2097" b="1" kern="0" dirty="0">
              <a:solidFill>
                <a:srgbClr val="351C7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833317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2396504ba8a_1_28"/>
          <p:cNvSpPr txBox="1">
            <a:spLocks noGrp="1"/>
          </p:cNvSpPr>
          <p:nvPr>
            <p:ph type="title"/>
          </p:nvPr>
        </p:nvSpPr>
        <p:spPr>
          <a:xfrm>
            <a:off x="723686" y="179756"/>
            <a:ext cx="10744610" cy="1184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06" tIns="45641" rIns="91306" bIns="45641" anchor="ctr" anchorCtr="0">
            <a:spAutoFit/>
          </a:bodyPr>
          <a:lstStyle/>
          <a:p>
            <a:pPr marL="12683">
              <a:lnSpc>
                <a:spcPct val="250909"/>
              </a:lnSpc>
              <a:spcBef>
                <a:spcPts val="100"/>
              </a:spcBef>
              <a:buSzPts val="1100"/>
            </a:pPr>
            <a:r>
              <a:rPr lang="en-GB" sz="2796" b="1" kern="1200" dirty="0" err="1">
                <a:solidFill>
                  <a:srgbClr val="741B47"/>
                </a:solidFill>
                <a:highlight>
                  <a:srgbClr val="EAD1DC"/>
                </a:highlight>
                <a:latin typeface="Lucida Sans"/>
                <a:ea typeface="+mn-ea"/>
                <a:cs typeface="+mn-cs"/>
                <a:sym typeface="Arial"/>
              </a:rPr>
              <a:t>Gendersensible</a:t>
            </a:r>
            <a:r>
              <a:rPr lang="en-GB" sz="2796" b="1" kern="1200" dirty="0">
                <a:solidFill>
                  <a:srgbClr val="741B47"/>
                </a:solidFill>
                <a:highlight>
                  <a:srgbClr val="EAD1DC"/>
                </a:highlight>
                <a:latin typeface="Lucida Sans"/>
                <a:ea typeface="+mn-ea"/>
                <a:cs typeface="+mn-cs"/>
                <a:sym typeface="Arial"/>
              </a:rPr>
              <a:t> </a:t>
            </a:r>
            <a:r>
              <a:rPr lang="en-GB" sz="2796" b="1" kern="1200" dirty="0" err="1">
                <a:solidFill>
                  <a:srgbClr val="741B47"/>
                </a:solidFill>
                <a:highlight>
                  <a:srgbClr val="EAD1DC"/>
                </a:highlight>
                <a:latin typeface="Lucida Sans"/>
                <a:ea typeface="+mn-ea"/>
                <a:cs typeface="+mn-cs"/>
                <a:sym typeface="Arial"/>
              </a:rPr>
              <a:t>Unterbringung</a:t>
            </a:r>
            <a:r>
              <a:rPr lang="en-GB" sz="2796" b="1" kern="1200" dirty="0">
                <a:solidFill>
                  <a:srgbClr val="741B47"/>
                </a:solidFill>
                <a:highlight>
                  <a:srgbClr val="EAD1DC"/>
                </a:highlight>
                <a:latin typeface="Lucida Sans"/>
                <a:ea typeface="+mn-ea"/>
                <a:cs typeface="+mn-cs"/>
                <a:sym typeface="Arial"/>
              </a:rPr>
              <a:t> </a:t>
            </a:r>
            <a:endParaRPr sz="2796" b="1" kern="1200" dirty="0">
              <a:solidFill>
                <a:srgbClr val="741B47"/>
              </a:solidFill>
              <a:highlight>
                <a:srgbClr val="EAD1DC"/>
              </a:highlight>
              <a:latin typeface="Lucida Sans"/>
              <a:ea typeface="+mn-ea"/>
              <a:cs typeface="+mn-cs"/>
              <a:sym typeface="Arial"/>
            </a:endParaRPr>
          </a:p>
        </p:txBody>
      </p:sp>
      <p:sp>
        <p:nvSpPr>
          <p:cNvPr id="267" name="Google Shape;267;g2396504ba8a_1_28"/>
          <p:cNvSpPr txBox="1">
            <a:spLocks noGrp="1"/>
          </p:cNvSpPr>
          <p:nvPr>
            <p:ph type="body" idx="1"/>
          </p:nvPr>
        </p:nvSpPr>
        <p:spPr>
          <a:xfrm>
            <a:off x="723686" y="1611462"/>
            <a:ext cx="11184437" cy="5570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06" tIns="45641" rIns="91306" bIns="45641" anchor="t" anchorCtr="0">
            <a:noAutofit/>
          </a:bodyPr>
          <a:lstStyle/>
          <a:p>
            <a:pPr indent="-361479">
              <a:lnSpc>
                <a:spcPct val="115000"/>
              </a:lnSpc>
              <a:spcBef>
                <a:spcPts val="100"/>
              </a:spcBef>
              <a:buSzPts val="2100"/>
              <a:buFont typeface="Wingdings" panose="05000000000000000000" pitchFamily="2" charset="2"/>
              <a:buChar char="§"/>
            </a:pPr>
            <a:r>
              <a:rPr lang="en-GB" sz="2097" b="1" dirty="0" err="1">
                <a:latin typeface="Arial"/>
                <a:ea typeface="Arial"/>
                <a:cs typeface="Arial"/>
                <a:sym typeface="Arial"/>
              </a:rPr>
              <a:t>Geschlechtsspezifische</a:t>
            </a:r>
            <a:r>
              <a:rPr lang="en-GB" sz="2097" b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97" b="1" dirty="0" err="1">
                <a:latin typeface="Arial"/>
                <a:ea typeface="Arial"/>
                <a:cs typeface="Arial"/>
                <a:sym typeface="Arial"/>
              </a:rPr>
              <a:t>Bedürfnisse</a:t>
            </a:r>
            <a:r>
              <a:rPr lang="en-GB" sz="2097" b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97" b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in </a:t>
            </a:r>
            <a:r>
              <a:rPr lang="en-GB" sz="2097" b="1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Infrastruktur</a:t>
            </a:r>
            <a:r>
              <a:rPr lang="en-GB" sz="2097" b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und </a:t>
            </a:r>
            <a:r>
              <a:rPr lang="en-GB" sz="2097" b="1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Betreuung</a:t>
            </a:r>
            <a:r>
              <a:rPr lang="en-GB" sz="2097" b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97" dirty="0">
                <a:latin typeface="Arial"/>
                <a:ea typeface="Arial"/>
                <a:cs typeface="Arial"/>
                <a:sym typeface="Arial"/>
              </a:rPr>
              <a:t>in </a:t>
            </a:r>
            <a:r>
              <a:rPr lang="en-GB" sz="2097" dirty="0" err="1">
                <a:latin typeface="Arial"/>
                <a:ea typeface="Arial"/>
                <a:cs typeface="Arial"/>
                <a:sym typeface="Arial"/>
              </a:rPr>
              <a:t>Asylunterbringung</a:t>
            </a:r>
            <a:r>
              <a:rPr lang="en-GB" sz="2097" dirty="0">
                <a:latin typeface="Arial"/>
                <a:ea typeface="Arial"/>
                <a:cs typeface="Arial"/>
                <a:sym typeface="Arial"/>
              </a:rPr>
              <a:t> - </a:t>
            </a:r>
            <a:r>
              <a:rPr lang="en-GB" sz="2097" i="1" dirty="0" err="1">
                <a:latin typeface="Arial"/>
                <a:ea typeface="Arial"/>
                <a:cs typeface="Arial"/>
                <a:sym typeface="Arial"/>
              </a:rPr>
              <a:t>warum</a:t>
            </a:r>
            <a:r>
              <a:rPr lang="en-GB" sz="2097" i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97" i="1" dirty="0" err="1">
                <a:latin typeface="Arial"/>
                <a:ea typeface="Arial"/>
                <a:cs typeface="Arial"/>
                <a:sym typeface="Arial"/>
              </a:rPr>
              <a:t>ist</a:t>
            </a:r>
            <a:r>
              <a:rPr lang="en-GB" sz="2097" i="1" dirty="0">
                <a:latin typeface="Arial"/>
                <a:ea typeface="Arial"/>
                <a:cs typeface="Arial"/>
                <a:sym typeface="Arial"/>
              </a:rPr>
              <a:t> das </a:t>
            </a:r>
            <a:r>
              <a:rPr lang="en-GB" sz="2097" i="1" dirty="0" err="1">
                <a:latin typeface="Arial"/>
                <a:ea typeface="Arial"/>
                <a:cs typeface="Arial"/>
                <a:sym typeface="Arial"/>
              </a:rPr>
              <a:t>wichtig</a:t>
            </a:r>
            <a:r>
              <a:rPr lang="en-GB" sz="2097" i="1" dirty="0">
                <a:latin typeface="Arial"/>
                <a:ea typeface="Arial"/>
                <a:cs typeface="Arial"/>
                <a:sym typeface="Arial"/>
              </a:rPr>
              <a:t>?</a:t>
            </a:r>
            <a:endParaRPr sz="2097" i="1" dirty="0">
              <a:latin typeface="Arial"/>
              <a:ea typeface="Arial"/>
              <a:cs typeface="Arial"/>
              <a:sym typeface="Arial"/>
            </a:endParaRPr>
          </a:p>
          <a:p>
            <a:pPr marL="799506" indent="-342900">
              <a:lnSpc>
                <a:spcPct val="115000"/>
              </a:lnSpc>
              <a:spcBef>
                <a:spcPts val="100"/>
              </a:spcBef>
              <a:buFont typeface="Wingdings" panose="05000000000000000000" pitchFamily="2" charset="2"/>
              <a:buChar char="§"/>
            </a:pPr>
            <a:endParaRPr sz="2097" i="1" dirty="0">
              <a:latin typeface="Arial"/>
              <a:ea typeface="Arial"/>
              <a:cs typeface="Arial"/>
              <a:sym typeface="Arial"/>
            </a:endParaRPr>
          </a:p>
          <a:p>
            <a:pPr indent="-361479">
              <a:lnSpc>
                <a:spcPct val="115000"/>
              </a:lnSpc>
              <a:spcBef>
                <a:spcPts val="100"/>
              </a:spcBef>
              <a:buSzPts val="2100"/>
              <a:buFont typeface="Wingdings" panose="05000000000000000000" pitchFamily="2" charset="2"/>
              <a:buChar char="§"/>
            </a:pPr>
            <a:r>
              <a:rPr lang="en-GB" sz="2097" b="1" dirty="0" err="1">
                <a:latin typeface="Arial"/>
                <a:ea typeface="Arial"/>
                <a:cs typeface="Arial"/>
                <a:sym typeface="Arial"/>
              </a:rPr>
              <a:t>Zustände</a:t>
            </a:r>
            <a:r>
              <a:rPr lang="en-GB" sz="2097" b="1" dirty="0">
                <a:latin typeface="Arial"/>
                <a:ea typeface="Arial"/>
                <a:cs typeface="Arial"/>
                <a:sym typeface="Arial"/>
              </a:rPr>
              <a:t> in </a:t>
            </a:r>
            <a:r>
              <a:rPr lang="en-GB" sz="2097" b="1" dirty="0" err="1">
                <a:latin typeface="Arial"/>
                <a:ea typeface="Arial"/>
                <a:cs typeface="Arial"/>
                <a:sym typeface="Arial"/>
              </a:rPr>
              <a:t>kollektiven</a:t>
            </a:r>
            <a:r>
              <a:rPr lang="en-GB" sz="2097" b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97" b="1" dirty="0" err="1">
                <a:latin typeface="Arial"/>
                <a:ea typeface="Arial"/>
                <a:cs typeface="Arial"/>
                <a:sym typeface="Arial"/>
              </a:rPr>
              <a:t>Unterbringungen</a:t>
            </a:r>
            <a:r>
              <a:rPr lang="en-GB" sz="2097" b="1" dirty="0">
                <a:latin typeface="Arial"/>
                <a:ea typeface="Arial"/>
                <a:cs typeface="Arial"/>
                <a:sym typeface="Arial"/>
              </a:rPr>
              <a:t>:</a:t>
            </a:r>
            <a:endParaRPr sz="2097" b="1" dirty="0">
              <a:latin typeface="Arial"/>
              <a:ea typeface="Arial"/>
              <a:cs typeface="Arial"/>
              <a:sym typeface="Arial"/>
            </a:endParaRPr>
          </a:p>
          <a:p>
            <a:pPr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GB" sz="2097" dirty="0" err="1">
                <a:latin typeface="Arial"/>
                <a:ea typeface="Arial"/>
                <a:cs typeface="Arial"/>
                <a:sym typeface="Arial"/>
              </a:rPr>
              <a:t>Fehlende</a:t>
            </a:r>
            <a:r>
              <a:rPr lang="en-GB" sz="2097" b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97" b="1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geschlechtsspezifische</a:t>
            </a:r>
            <a:r>
              <a:rPr lang="en-GB" sz="2097" b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97" b="1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Gestaltung</a:t>
            </a:r>
            <a:r>
              <a:rPr lang="en-GB" sz="2097" b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der </a:t>
            </a:r>
            <a:r>
              <a:rPr lang="en-GB" sz="2097" b="1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Räumlichkeiten</a:t>
            </a:r>
            <a:endParaRPr lang="en-GB" sz="2097" b="1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>
              <a:lnSpc>
                <a:spcPct val="115000"/>
              </a:lnSpc>
              <a:spcBef>
                <a:spcPts val="0"/>
              </a:spcBef>
              <a:buNone/>
            </a:pPr>
            <a:endParaRPr lang="en-GB" sz="2097" b="1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GB" sz="2097" dirty="0" err="1">
                <a:latin typeface="Arial"/>
                <a:ea typeface="Arial"/>
                <a:cs typeface="Arial"/>
                <a:sym typeface="Arial"/>
              </a:rPr>
              <a:t>Zum</a:t>
            </a:r>
            <a:r>
              <a:rPr lang="en-GB" sz="2097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97" dirty="0" err="1">
                <a:latin typeface="Arial"/>
                <a:ea typeface="Arial"/>
                <a:cs typeface="Arial"/>
                <a:sym typeface="Arial"/>
              </a:rPr>
              <a:t>Beispiel</a:t>
            </a:r>
            <a:r>
              <a:rPr lang="en-GB" sz="2097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97" b="1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keine</a:t>
            </a:r>
            <a:r>
              <a:rPr lang="en-GB" sz="2097" b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97" b="1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getrennten</a:t>
            </a:r>
            <a:r>
              <a:rPr lang="en-GB" sz="2097" b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97" b="1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Toiletten</a:t>
            </a:r>
            <a:r>
              <a:rPr lang="en-GB" sz="2097" b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97" b="1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oder</a:t>
            </a:r>
            <a:r>
              <a:rPr lang="en-GB" sz="2097" b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97" b="1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Duschen</a:t>
            </a:r>
            <a:r>
              <a:rPr lang="en-GB" sz="2097" b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97" dirty="0">
                <a:latin typeface="Arial"/>
                <a:ea typeface="Arial"/>
                <a:cs typeface="Arial"/>
                <a:sym typeface="Arial"/>
              </a:rPr>
              <a:t>für Frauen und </a:t>
            </a:r>
            <a:r>
              <a:rPr lang="en-GB" sz="2097" dirty="0" err="1">
                <a:latin typeface="Arial"/>
                <a:ea typeface="Arial"/>
                <a:cs typeface="Arial"/>
                <a:sym typeface="Arial"/>
              </a:rPr>
              <a:t>Männer</a:t>
            </a:r>
            <a:endParaRPr lang="en-GB" sz="2097" dirty="0">
              <a:latin typeface="Arial"/>
              <a:ea typeface="Arial"/>
              <a:cs typeface="Arial"/>
              <a:sym typeface="Arial"/>
            </a:endParaRPr>
          </a:p>
          <a:p>
            <a:pPr indent="0">
              <a:lnSpc>
                <a:spcPct val="115000"/>
              </a:lnSpc>
              <a:spcBef>
                <a:spcPts val="0"/>
              </a:spcBef>
              <a:buNone/>
            </a:pPr>
            <a:endParaRPr lang="en-GB" sz="2097" dirty="0">
              <a:latin typeface="Arial"/>
              <a:ea typeface="Arial"/>
              <a:cs typeface="Arial"/>
              <a:sym typeface="Arial"/>
            </a:endParaRPr>
          </a:p>
          <a:p>
            <a:pPr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GB" sz="2097" dirty="0" err="1">
                <a:latin typeface="Arial"/>
                <a:ea typeface="Arial"/>
                <a:cs typeface="Arial"/>
                <a:sym typeface="Arial"/>
              </a:rPr>
              <a:t>Keine</a:t>
            </a:r>
            <a:r>
              <a:rPr lang="en-GB" sz="2097" dirty="0">
                <a:latin typeface="Arial"/>
                <a:ea typeface="Arial"/>
                <a:cs typeface="Arial"/>
                <a:sym typeface="Arial"/>
              </a:rPr>
              <a:t> national und </a:t>
            </a:r>
            <a:r>
              <a:rPr lang="en-GB" sz="2097" dirty="0" err="1">
                <a:latin typeface="Arial"/>
                <a:ea typeface="Arial"/>
                <a:cs typeface="Arial"/>
                <a:sym typeface="Arial"/>
              </a:rPr>
              <a:t>kantonale</a:t>
            </a:r>
            <a:r>
              <a:rPr lang="en-GB" sz="2097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97" dirty="0" err="1">
                <a:latin typeface="Arial"/>
                <a:ea typeface="Arial"/>
                <a:cs typeface="Arial"/>
                <a:sym typeface="Arial"/>
              </a:rPr>
              <a:t>Regelungen</a:t>
            </a:r>
            <a:r>
              <a:rPr lang="en-GB" sz="2097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97" dirty="0" err="1">
                <a:latin typeface="Arial"/>
                <a:ea typeface="Arial"/>
                <a:cs typeface="Arial"/>
                <a:sym typeface="Arial"/>
              </a:rPr>
              <a:t>über</a:t>
            </a:r>
            <a:r>
              <a:rPr lang="en-GB" sz="2097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97" dirty="0" err="1">
                <a:latin typeface="Arial"/>
                <a:ea typeface="Arial"/>
                <a:cs typeface="Arial"/>
                <a:sym typeface="Arial"/>
              </a:rPr>
              <a:t>geschlechtsspezifische</a:t>
            </a:r>
            <a:r>
              <a:rPr lang="en-GB" sz="2097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97" dirty="0" err="1">
                <a:latin typeface="Arial"/>
                <a:ea typeface="Arial"/>
                <a:cs typeface="Arial"/>
                <a:sym typeface="Arial"/>
              </a:rPr>
              <a:t>Unterbringung</a:t>
            </a:r>
            <a:r>
              <a:rPr lang="en-GB" sz="2097" dirty="0">
                <a:latin typeface="Arial"/>
                <a:ea typeface="Arial"/>
                <a:cs typeface="Arial"/>
                <a:sym typeface="Arial"/>
              </a:rPr>
              <a:t> </a:t>
            </a:r>
            <a:endParaRPr sz="2097" b="1" dirty="0">
              <a:latin typeface="Arial"/>
              <a:ea typeface="Arial"/>
              <a:cs typeface="Arial"/>
              <a:sym typeface="Arial"/>
            </a:endParaRPr>
          </a:p>
          <a:p>
            <a:pPr indent="0">
              <a:lnSpc>
                <a:spcPct val="115000"/>
              </a:lnSpc>
              <a:spcBef>
                <a:spcPts val="0"/>
              </a:spcBef>
              <a:buNone/>
            </a:pPr>
            <a:endParaRPr sz="2097"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2396504ba8a_1_28"/>
          <p:cNvSpPr txBox="1">
            <a:spLocks noGrp="1"/>
          </p:cNvSpPr>
          <p:nvPr>
            <p:ph type="title"/>
          </p:nvPr>
        </p:nvSpPr>
        <p:spPr>
          <a:xfrm>
            <a:off x="723686" y="179756"/>
            <a:ext cx="10744610" cy="1184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06" tIns="45641" rIns="91306" bIns="45641" anchor="ctr" anchorCtr="0">
            <a:spAutoFit/>
          </a:bodyPr>
          <a:lstStyle/>
          <a:p>
            <a:pPr marL="12683">
              <a:lnSpc>
                <a:spcPct val="250909"/>
              </a:lnSpc>
              <a:spcBef>
                <a:spcPts val="100"/>
              </a:spcBef>
              <a:buSzPts val="1100"/>
            </a:pPr>
            <a:r>
              <a:rPr lang="en-GB" sz="2796" b="1" kern="1200" dirty="0" err="1">
                <a:solidFill>
                  <a:srgbClr val="741B47"/>
                </a:solidFill>
                <a:highlight>
                  <a:srgbClr val="EAD1DC"/>
                </a:highlight>
                <a:latin typeface="Lucida Sans"/>
                <a:ea typeface="+mn-ea"/>
                <a:cs typeface="+mn-cs"/>
                <a:sym typeface="Arial"/>
              </a:rPr>
              <a:t>Gendersensible</a:t>
            </a:r>
            <a:r>
              <a:rPr lang="en-GB" sz="2796" b="1" kern="1200" dirty="0">
                <a:solidFill>
                  <a:srgbClr val="741B47"/>
                </a:solidFill>
                <a:highlight>
                  <a:srgbClr val="EAD1DC"/>
                </a:highlight>
                <a:latin typeface="Lucida Sans"/>
                <a:ea typeface="+mn-ea"/>
                <a:cs typeface="+mn-cs"/>
                <a:sym typeface="Arial"/>
              </a:rPr>
              <a:t> </a:t>
            </a:r>
            <a:r>
              <a:rPr lang="en-GB" sz="2796" b="1" kern="1200" dirty="0" err="1">
                <a:solidFill>
                  <a:srgbClr val="741B47"/>
                </a:solidFill>
                <a:highlight>
                  <a:srgbClr val="EAD1DC"/>
                </a:highlight>
                <a:latin typeface="Lucida Sans"/>
                <a:ea typeface="+mn-ea"/>
                <a:cs typeface="+mn-cs"/>
                <a:sym typeface="Arial"/>
              </a:rPr>
              <a:t>Unterbringung</a:t>
            </a:r>
            <a:r>
              <a:rPr lang="en-GB" sz="2796" b="1" kern="1200" dirty="0">
                <a:solidFill>
                  <a:srgbClr val="741B47"/>
                </a:solidFill>
                <a:highlight>
                  <a:srgbClr val="EAD1DC"/>
                </a:highlight>
                <a:latin typeface="Lucida Sans"/>
                <a:ea typeface="+mn-ea"/>
                <a:cs typeface="+mn-cs"/>
                <a:sym typeface="Arial"/>
              </a:rPr>
              <a:t> </a:t>
            </a:r>
            <a:endParaRPr sz="2796" b="1" kern="1200" dirty="0">
              <a:solidFill>
                <a:srgbClr val="741B47"/>
              </a:solidFill>
              <a:highlight>
                <a:srgbClr val="EAD1DC"/>
              </a:highlight>
              <a:latin typeface="Lucida Sans"/>
              <a:ea typeface="+mn-ea"/>
              <a:cs typeface="+mn-cs"/>
              <a:sym typeface="Arial"/>
            </a:endParaRPr>
          </a:p>
        </p:txBody>
      </p:sp>
      <p:sp>
        <p:nvSpPr>
          <p:cNvPr id="267" name="Google Shape;267;g2396504ba8a_1_28"/>
          <p:cNvSpPr txBox="1">
            <a:spLocks noGrp="1"/>
          </p:cNvSpPr>
          <p:nvPr>
            <p:ph type="body" idx="1"/>
          </p:nvPr>
        </p:nvSpPr>
        <p:spPr>
          <a:xfrm>
            <a:off x="636134" y="1364664"/>
            <a:ext cx="11184437" cy="5570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06" tIns="45641" rIns="91306" bIns="45641" anchor="t" anchorCtr="0">
            <a:noAutofit/>
          </a:bodyPr>
          <a:lstStyle/>
          <a:p>
            <a:pPr indent="-361479">
              <a:lnSpc>
                <a:spcPct val="115000"/>
              </a:lnSpc>
              <a:spcBef>
                <a:spcPts val="0"/>
              </a:spcBef>
              <a:buSzPts val="2100"/>
              <a:buFont typeface="Wingdings" panose="05000000000000000000" pitchFamily="2" charset="2"/>
              <a:buChar char="§"/>
            </a:pPr>
            <a:r>
              <a:rPr lang="en-GB" sz="2097" dirty="0" err="1">
                <a:latin typeface="Arial"/>
                <a:ea typeface="Arial"/>
                <a:cs typeface="Arial"/>
                <a:sym typeface="Arial"/>
              </a:rPr>
              <a:t>Fehlende</a:t>
            </a:r>
            <a:r>
              <a:rPr lang="en-GB" sz="2097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97" b="1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geschlechtersensible</a:t>
            </a:r>
            <a:r>
              <a:rPr lang="en-GB" sz="2097" b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97" b="1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Betreuung</a:t>
            </a:r>
            <a:r>
              <a:rPr lang="en-GB" sz="2097" b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sz="2097" b="1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GB" sz="2097" b="1" dirty="0" err="1">
                <a:latin typeface="Arial"/>
                <a:ea typeface="Arial"/>
                <a:cs typeface="Arial"/>
                <a:sym typeface="Arial"/>
              </a:rPr>
              <a:t>Keine</a:t>
            </a:r>
            <a:r>
              <a:rPr lang="en-GB" sz="2097" b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97" b="1" dirty="0" err="1">
                <a:latin typeface="Arial"/>
                <a:ea typeface="Arial"/>
                <a:cs typeface="Arial"/>
                <a:sym typeface="Arial"/>
              </a:rPr>
              <a:t>bindende</a:t>
            </a:r>
            <a:r>
              <a:rPr lang="en-GB" sz="2097" b="1" dirty="0">
                <a:latin typeface="Arial"/>
                <a:ea typeface="Arial"/>
                <a:cs typeface="Arial"/>
                <a:sym typeface="Arial"/>
              </a:rPr>
              <a:t> Guidelines </a:t>
            </a:r>
            <a:r>
              <a:rPr lang="en-GB" sz="2097" b="1" dirty="0" err="1">
                <a:latin typeface="Arial"/>
                <a:ea typeface="Arial"/>
                <a:cs typeface="Arial"/>
                <a:sym typeface="Arial"/>
              </a:rPr>
              <a:t>oder</a:t>
            </a:r>
            <a:r>
              <a:rPr lang="en-GB" sz="2097" b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97" b="1" dirty="0" err="1">
                <a:latin typeface="Arial"/>
                <a:ea typeface="Arial"/>
                <a:cs typeface="Arial"/>
                <a:sym typeface="Arial"/>
              </a:rPr>
              <a:t>Regelungen</a:t>
            </a:r>
            <a:r>
              <a:rPr lang="en-GB" sz="2097" b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97" dirty="0">
                <a:latin typeface="Arial"/>
                <a:ea typeface="Arial"/>
                <a:cs typeface="Arial"/>
                <a:sym typeface="Arial"/>
              </a:rPr>
              <a:t>für die </a:t>
            </a:r>
            <a:r>
              <a:rPr lang="en-GB" sz="2097" dirty="0" err="1">
                <a:latin typeface="Arial"/>
                <a:ea typeface="Arial"/>
                <a:cs typeface="Arial"/>
                <a:sym typeface="Arial"/>
              </a:rPr>
              <a:t>Betreuung</a:t>
            </a:r>
            <a:r>
              <a:rPr lang="en-GB" sz="2097" dirty="0">
                <a:latin typeface="Arial"/>
                <a:ea typeface="Arial"/>
                <a:cs typeface="Arial"/>
                <a:sym typeface="Arial"/>
              </a:rPr>
              <a:t> und </a:t>
            </a:r>
            <a:r>
              <a:rPr lang="en-GB" sz="2097" dirty="0" err="1">
                <a:latin typeface="Arial"/>
                <a:ea typeface="Arial"/>
                <a:cs typeface="Arial"/>
                <a:sym typeface="Arial"/>
              </a:rPr>
              <a:t>Unterstützung</a:t>
            </a:r>
            <a:r>
              <a:rPr lang="en-GB" sz="2097" dirty="0">
                <a:latin typeface="Arial"/>
                <a:ea typeface="Arial"/>
                <a:cs typeface="Arial"/>
                <a:sym typeface="Arial"/>
              </a:rPr>
              <a:t> von Frauen (</a:t>
            </a:r>
            <a:r>
              <a:rPr lang="en-GB" sz="2097" dirty="0" err="1">
                <a:latin typeface="Arial"/>
                <a:ea typeface="Arial"/>
                <a:cs typeface="Arial"/>
                <a:sym typeface="Arial"/>
              </a:rPr>
              <a:t>inkl</a:t>
            </a:r>
            <a:r>
              <a:rPr lang="en-GB" sz="2097" dirty="0"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GB" sz="2097" dirty="0" err="1">
                <a:latin typeface="Arial"/>
                <a:ea typeface="Arial"/>
                <a:cs typeface="Arial"/>
                <a:sym typeface="Arial"/>
              </a:rPr>
              <a:t>Betroffene</a:t>
            </a:r>
            <a:r>
              <a:rPr lang="en-GB" sz="2097" dirty="0">
                <a:latin typeface="Arial"/>
                <a:ea typeface="Arial"/>
                <a:cs typeface="Arial"/>
                <a:sym typeface="Arial"/>
              </a:rPr>
              <a:t> von </a:t>
            </a:r>
            <a:r>
              <a:rPr lang="en-GB" sz="2097" dirty="0" err="1">
                <a:latin typeface="Arial"/>
                <a:ea typeface="Arial"/>
                <a:cs typeface="Arial"/>
                <a:sym typeface="Arial"/>
              </a:rPr>
              <a:t>Gewalt</a:t>
            </a:r>
            <a:r>
              <a:rPr lang="en-GB" sz="2097" dirty="0">
                <a:latin typeface="Arial"/>
                <a:ea typeface="Arial"/>
                <a:cs typeface="Arial"/>
                <a:sym typeface="Arial"/>
              </a:rPr>
              <a:t>) </a:t>
            </a:r>
          </a:p>
          <a:p>
            <a:pPr indent="0">
              <a:lnSpc>
                <a:spcPct val="115000"/>
              </a:lnSpc>
              <a:spcBef>
                <a:spcPts val="0"/>
              </a:spcBef>
              <a:buNone/>
            </a:pPr>
            <a:endParaRPr sz="2097" dirty="0">
              <a:latin typeface="Arial"/>
              <a:ea typeface="Arial"/>
              <a:cs typeface="Arial"/>
              <a:sym typeface="Arial"/>
            </a:endParaRPr>
          </a:p>
          <a:p>
            <a:pPr marL="342900" indent="-342900">
              <a:lnSpc>
                <a:spcPct val="115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GB" sz="2097" b="1" dirty="0">
                <a:latin typeface="Arial"/>
                <a:ea typeface="Arial"/>
                <a:cs typeface="Arial"/>
                <a:sym typeface="Arial"/>
              </a:rPr>
              <a:t>Kein </a:t>
            </a:r>
            <a:r>
              <a:rPr lang="en-GB" sz="2097" b="1" dirty="0" err="1">
                <a:latin typeface="Arial"/>
                <a:ea typeface="Arial"/>
                <a:cs typeface="Arial"/>
                <a:sym typeface="Arial"/>
              </a:rPr>
              <a:t>kantonaler</a:t>
            </a:r>
            <a:r>
              <a:rPr lang="en-GB" sz="2097" b="1" dirty="0">
                <a:latin typeface="Arial"/>
                <a:ea typeface="Arial"/>
                <a:cs typeface="Arial"/>
                <a:sym typeface="Arial"/>
              </a:rPr>
              <a:t> Plan</a:t>
            </a:r>
            <a:r>
              <a:rPr lang="en-GB" sz="2097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97" dirty="0" err="1">
                <a:latin typeface="Arial"/>
                <a:ea typeface="Arial"/>
                <a:cs typeface="Arial"/>
                <a:sym typeface="Arial"/>
              </a:rPr>
              <a:t>zum</a:t>
            </a:r>
            <a:r>
              <a:rPr lang="en-GB" sz="2097" dirty="0">
                <a:latin typeface="Arial"/>
                <a:ea typeface="Arial"/>
                <a:cs typeface="Arial"/>
                <a:sym typeface="Arial"/>
              </a:rPr>
              <a:t> Schutz von Frauen </a:t>
            </a:r>
            <a:r>
              <a:rPr lang="en-GB" sz="2097" dirty="0" err="1">
                <a:latin typeface="Arial"/>
                <a:ea typeface="Arial"/>
                <a:cs typeface="Arial"/>
                <a:sym typeface="Arial"/>
              </a:rPr>
              <a:t>vor</a:t>
            </a:r>
            <a:r>
              <a:rPr lang="en-GB" sz="2097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97" dirty="0" err="1">
                <a:latin typeface="Arial"/>
                <a:ea typeface="Arial"/>
                <a:cs typeface="Arial"/>
                <a:sym typeface="Arial"/>
              </a:rPr>
              <a:t>Gewalt</a:t>
            </a:r>
            <a:r>
              <a:rPr lang="en-GB" sz="2097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97" dirty="0" err="1">
                <a:latin typeface="Arial"/>
                <a:ea typeface="Arial"/>
                <a:cs typeface="Arial"/>
                <a:sym typeface="Arial"/>
              </a:rPr>
              <a:t>im</a:t>
            </a:r>
            <a:r>
              <a:rPr lang="en-GB" sz="2097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97" dirty="0" err="1">
                <a:latin typeface="Arial"/>
                <a:ea typeface="Arial"/>
                <a:cs typeface="Arial"/>
                <a:sym typeface="Arial"/>
              </a:rPr>
              <a:t>Asylbereich</a:t>
            </a:r>
            <a:br>
              <a:rPr lang="en-GB" sz="2097" b="1" dirty="0">
                <a:latin typeface="Arial"/>
                <a:ea typeface="Arial"/>
                <a:cs typeface="Arial"/>
                <a:sym typeface="Arial"/>
              </a:rPr>
            </a:br>
            <a:r>
              <a:rPr lang="en-GB" sz="2097" dirty="0">
                <a:latin typeface="Arial"/>
                <a:ea typeface="Arial"/>
                <a:cs typeface="Arial"/>
                <a:sym typeface="Arial"/>
              </a:rPr>
              <a:t>Kein </a:t>
            </a:r>
            <a:r>
              <a:rPr lang="en-GB" sz="2097" dirty="0" err="1">
                <a:latin typeface="Arial"/>
                <a:ea typeface="Arial"/>
                <a:cs typeface="Arial"/>
                <a:sym typeface="Arial"/>
              </a:rPr>
              <a:t>obligatorisches</a:t>
            </a:r>
            <a:r>
              <a:rPr lang="en-GB" sz="2097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97" b="1" dirty="0" err="1">
                <a:latin typeface="Arial"/>
                <a:ea typeface="Arial"/>
                <a:cs typeface="Arial"/>
                <a:sym typeface="Arial"/>
              </a:rPr>
              <a:t>geschlechtsspezifisches</a:t>
            </a:r>
            <a:r>
              <a:rPr lang="en-GB" sz="2097" b="1" dirty="0">
                <a:latin typeface="Arial"/>
                <a:ea typeface="Arial"/>
                <a:cs typeface="Arial"/>
                <a:sym typeface="Arial"/>
              </a:rPr>
              <a:t> Training von </a:t>
            </a:r>
            <a:r>
              <a:rPr lang="en-GB" sz="2097" b="1" dirty="0" err="1">
                <a:latin typeface="Arial"/>
                <a:ea typeface="Arial"/>
                <a:cs typeface="Arial"/>
                <a:sym typeface="Arial"/>
              </a:rPr>
              <a:t>Mitarbeitenden</a:t>
            </a:r>
            <a:r>
              <a:rPr lang="en-GB" sz="2097" b="1" dirty="0"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endParaRPr sz="2097" b="1" dirty="0">
              <a:latin typeface="Arial"/>
              <a:ea typeface="Arial"/>
              <a:cs typeface="Arial"/>
              <a:sym typeface="Arial"/>
            </a:endParaRPr>
          </a:p>
          <a:p>
            <a:pPr indent="-361479">
              <a:lnSpc>
                <a:spcPct val="115000"/>
              </a:lnSpc>
              <a:spcBef>
                <a:spcPts val="0"/>
              </a:spcBef>
              <a:buSzPts val="2100"/>
              <a:buFont typeface="Wingdings" panose="05000000000000000000" pitchFamily="2" charset="2"/>
              <a:buChar char="§"/>
            </a:pPr>
            <a:r>
              <a:rPr lang="en-GB" sz="2097" b="1" dirty="0">
                <a:latin typeface="Arial"/>
                <a:ea typeface="Arial"/>
                <a:cs typeface="Arial"/>
                <a:sym typeface="Arial"/>
              </a:rPr>
              <a:t>Zu </a:t>
            </a:r>
            <a:r>
              <a:rPr lang="en-GB" sz="2097" b="1" dirty="0" err="1">
                <a:latin typeface="Arial"/>
                <a:ea typeface="Arial"/>
                <a:cs typeface="Arial"/>
                <a:sym typeface="Arial"/>
              </a:rPr>
              <a:t>wenig</a:t>
            </a:r>
            <a:r>
              <a:rPr lang="en-GB" sz="2097" b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97" b="1" dirty="0" err="1">
                <a:latin typeface="Arial"/>
                <a:ea typeface="Arial"/>
                <a:cs typeface="Arial"/>
                <a:sym typeface="Arial"/>
              </a:rPr>
              <a:t>weibliche</a:t>
            </a:r>
            <a:r>
              <a:rPr lang="en-GB" sz="2097" b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97" b="1" dirty="0" err="1">
                <a:latin typeface="Arial"/>
                <a:ea typeface="Arial"/>
                <a:cs typeface="Arial"/>
                <a:sym typeface="Arial"/>
              </a:rPr>
              <a:t>Mitarbeitende</a:t>
            </a:r>
            <a:r>
              <a:rPr lang="en-GB" sz="2097" b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97" dirty="0"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GB" sz="2097" dirty="0" err="1">
                <a:latin typeface="Arial"/>
                <a:ea typeface="Arial"/>
                <a:cs typeface="Arial"/>
                <a:sym typeface="Arial"/>
              </a:rPr>
              <a:t>Gesundheitsfachpersonen</a:t>
            </a:r>
            <a:r>
              <a:rPr lang="en-GB" sz="2097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GB" sz="2097" dirty="0" err="1">
                <a:latin typeface="Arial"/>
                <a:ea typeface="Arial"/>
                <a:cs typeface="Arial"/>
                <a:sym typeface="Arial"/>
              </a:rPr>
              <a:t>Sicherheitsleute</a:t>
            </a:r>
            <a:r>
              <a:rPr lang="en-GB" sz="2097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GB" sz="2097" dirty="0" err="1">
                <a:latin typeface="Arial"/>
                <a:ea typeface="Arial"/>
                <a:cs typeface="Arial"/>
                <a:sym typeface="Arial"/>
              </a:rPr>
              <a:t>Übersetzende</a:t>
            </a:r>
            <a:r>
              <a:rPr lang="en-GB" sz="2097" dirty="0">
                <a:latin typeface="Arial"/>
                <a:ea typeface="Arial"/>
                <a:cs typeface="Arial"/>
                <a:sym typeface="Arial"/>
              </a:rPr>
              <a:t>)</a:t>
            </a:r>
            <a:endParaRPr sz="2097" b="1" dirty="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207518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2396504ba8a_1_37"/>
          <p:cNvSpPr txBox="1">
            <a:spLocks noGrp="1"/>
          </p:cNvSpPr>
          <p:nvPr>
            <p:ph type="title"/>
          </p:nvPr>
        </p:nvSpPr>
        <p:spPr>
          <a:xfrm>
            <a:off x="838201" y="369110"/>
            <a:ext cx="10515708" cy="1323976"/>
          </a:xfrm>
          <a:prstGeom prst="rect">
            <a:avLst/>
          </a:prstGeom>
        </p:spPr>
        <p:txBody>
          <a:bodyPr spcFirstLastPara="1" vert="horz" wrap="square" lIns="91306" tIns="45641" rIns="91306" bIns="45641" rtlCol="0" anchor="ctr" anchorCtr="0">
            <a:normAutofit/>
          </a:bodyPr>
          <a:lstStyle/>
          <a:p>
            <a:pPr marL="12683">
              <a:lnSpc>
                <a:spcPct val="250909"/>
              </a:lnSpc>
              <a:spcBef>
                <a:spcPts val="100"/>
              </a:spcBef>
            </a:pPr>
            <a:r>
              <a:rPr lang="en-GB" sz="2696" b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Research gaps</a:t>
            </a:r>
            <a:endParaRPr sz="2896"/>
          </a:p>
        </p:txBody>
      </p:sp>
      <p:sp>
        <p:nvSpPr>
          <p:cNvPr id="276" name="Google Shape;276;g2396504ba8a_1_37"/>
          <p:cNvSpPr txBox="1">
            <a:spLocks noGrp="1"/>
          </p:cNvSpPr>
          <p:nvPr>
            <p:ph type="body" idx="1"/>
          </p:nvPr>
        </p:nvSpPr>
        <p:spPr>
          <a:xfrm>
            <a:off x="838201" y="1827710"/>
            <a:ext cx="10515708" cy="4345542"/>
          </a:xfrm>
          <a:prstGeom prst="rect">
            <a:avLst/>
          </a:prstGeom>
        </p:spPr>
        <p:txBody>
          <a:bodyPr spcFirstLastPara="1" vert="horz" wrap="square" lIns="91306" tIns="45641" rIns="91306" bIns="45641" rtlCol="0" anchor="t" anchorCtr="0">
            <a:normAutofit/>
          </a:bodyPr>
          <a:lstStyle/>
          <a:p>
            <a:pPr marL="0" indent="0">
              <a:spcBef>
                <a:spcPts val="999"/>
              </a:spcBef>
              <a:buNone/>
            </a:pPr>
            <a:endParaRPr/>
          </a:p>
        </p:txBody>
      </p:sp>
      <p:pic>
        <p:nvPicPr>
          <p:cNvPr id="277" name="Google Shape;277;g2396504ba8a_1_37"/>
          <p:cNvPicPr preferRelativeResize="0"/>
          <p:nvPr/>
        </p:nvPicPr>
        <p:blipFill rotWithShape="1">
          <a:blip r:embed="rId3">
            <a:alphaModFix/>
          </a:blip>
          <a:srcRect b="42069"/>
          <a:stretch/>
        </p:blipFill>
        <p:spPr>
          <a:xfrm>
            <a:off x="50" y="4459"/>
            <a:ext cx="12192025" cy="6849082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g2396504ba8a_1_37"/>
          <p:cNvSpPr txBox="1"/>
          <p:nvPr/>
        </p:nvSpPr>
        <p:spPr>
          <a:xfrm>
            <a:off x="1974850" y="1177242"/>
            <a:ext cx="8242300" cy="1355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06" tIns="91306" rIns="91306" bIns="91306" anchor="t" anchorCtr="0">
            <a:spAutoFit/>
          </a:bodyPr>
          <a:lstStyle/>
          <a:p>
            <a:pPr marL="12683" defTabSz="913211">
              <a:lnSpc>
                <a:spcPct val="250909"/>
              </a:lnSpc>
              <a:spcBef>
                <a:spcPts val="100"/>
              </a:spcBef>
              <a:buClr>
                <a:srgbClr val="000000"/>
              </a:buClr>
              <a:defRPr/>
            </a:pPr>
            <a:r>
              <a:rPr lang="en-GB" sz="3000" b="1" kern="0" dirty="0" err="1">
                <a:solidFill>
                  <a:srgbClr val="741B47"/>
                </a:solidFill>
                <a:highlight>
                  <a:srgbClr val="EAD1DC"/>
                </a:highlight>
                <a:latin typeface="Arial"/>
                <a:cs typeface="Arial"/>
                <a:sym typeface="Arial"/>
              </a:rPr>
              <a:t>Vielen</a:t>
            </a:r>
            <a:r>
              <a:rPr lang="en-GB" sz="3000" b="1" kern="0" dirty="0">
                <a:solidFill>
                  <a:srgbClr val="741B47"/>
                </a:solidFill>
                <a:highlight>
                  <a:srgbClr val="EAD1DC"/>
                </a:highlight>
                <a:latin typeface="Arial"/>
                <a:cs typeface="Arial"/>
                <a:sym typeface="Arial"/>
              </a:rPr>
              <a:t> Dank für </a:t>
            </a:r>
            <a:r>
              <a:rPr lang="en-GB" sz="3000" b="1" kern="0" dirty="0" err="1">
                <a:solidFill>
                  <a:srgbClr val="741B47"/>
                </a:solidFill>
                <a:highlight>
                  <a:srgbClr val="EAD1DC"/>
                </a:highlight>
                <a:latin typeface="Arial"/>
                <a:cs typeface="Arial"/>
                <a:sym typeface="Arial"/>
              </a:rPr>
              <a:t>Ihre</a:t>
            </a:r>
            <a:r>
              <a:rPr lang="en-GB" sz="3000" b="1" kern="0" dirty="0">
                <a:solidFill>
                  <a:srgbClr val="741B47"/>
                </a:solidFill>
                <a:highlight>
                  <a:srgbClr val="EAD1DC"/>
                </a:highlight>
                <a:latin typeface="Arial"/>
                <a:cs typeface="Arial"/>
                <a:sym typeface="Arial"/>
              </a:rPr>
              <a:t> </a:t>
            </a:r>
            <a:r>
              <a:rPr lang="en-GB" sz="3000" b="1" kern="0" dirty="0" err="1">
                <a:solidFill>
                  <a:srgbClr val="741B47"/>
                </a:solidFill>
                <a:highlight>
                  <a:srgbClr val="EAD1DC"/>
                </a:highlight>
                <a:latin typeface="Arial"/>
                <a:cs typeface="Arial"/>
                <a:sym typeface="Arial"/>
              </a:rPr>
              <a:t>Aufmerksamkeit</a:t>
            </a:r>
            <a:r>
              <a:rPr lang="en-GB" sz="3000" b="1" kern="0" dirty="0">
                <a:solidFill>
                  <a:srgbClr val="741B47"/>
                </a:solidFill>
                <a:highlight>
                  <a:srgbClr val="EAD1DC"/>
                </a:highlight>
                <a:latin typeface="Arial"/>
                <a:cs typeface="Arial"/>
                <a:sym typeface="Arial"/>
              </a:rPr>
              <a:t> </a:t>
            </a:r>
            <a:endParaRPr sz="3000" b="1" kern="0" dirty="0">
              <a:solidFill>
                <a:srgbClr val="741B47"/>
              </a:solidFill>
              <a:highlight>
                <a:srgbClr val="EAD1DC"/>
              </a:highlight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Google Shape;244;p25"/>
          <p:cNvPicPr preferRelativeResize="0"/>
          <p:nvPr/>
        </p:nvPicPr>
        <p:blipFill rotWithShape="1">
          <a:blip r:embed="rId3">
            <a:alphaModFix/>
          </a:blip>
          <a:srcRect l="22944" r="778" b="21148"/>
          <a:stretch/>
        </p:blipFill>
        <p:spPr>
          <a:xfrm>
            <a:off x="1" y="-87146"/>
            <a:ext cx="12192000" cy="7191535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25"/>
          <p:cNvSpPr txBox="1">
            <a:spLocks noGrp="1"/>
          </p:cNvSpPr>
          <p:nvPr>
            <p:ph type="body" idx="1"/>
          </p:nvPr>
        </p:nvSpPr>
        <p:spPr>
          <a:xfrm>
            <a:off x="5484043" y="1602830"/>
            <a:ext cx="5845988" cy="536930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306" tIns="45641" rIns="91306" bIns="45641" rtlCol="0" anchor="t" anchorCtr="0">
            <a:normAutofit/>
          </a:bodyPr>
          <a:lstStyle/>
          <a:p>
            <a:pPr marL="0" marR="38050" indent="0">
              <a:lnSpc>
                <a:spcPct val="115000"/>
              </a:lnSpc>
              <a:spcBef>
                <a:spcPts val="100"/>
              </a:spcBef>
              <a:buNone/>
            </a:pPr>
            <a:endParaRPr sz="2097" b="1" dirty="0">
              <a:latin typeface="Arial"/>
              <a:ea typeface="Arial"/>
              <a:cs typeface="Arial"/>
              <a:sym typeface="Arial"/>
            </a:endParaRPr>
          </a:p>
          <a:p>
            <a:pPr marL="456606" marR="38050" indent="-361479">
              <a:lnSpc>
                <a:spcPct val="115000"/>
              </a:lnSpc>
              <a:spcBef>
                <a:spcPts val="100"/>
              </a:spcBef>
              <a:buSzPts val="2100"/>
              <a:buFont typeface="Wingdings" panose="05000000000000000000" pitchFamily="2" charset="2"/>
              <a:buChar char="§"/>
            </a:pPr>
            <a:r>
              <a:rPr lang="en-GB" sz="2097" dirty="0">
                <a:latin typeface="Arial"/>
                <a:ea typeface="Arial"/>
                <a:cs typeface="Arial"/>
                <a:sym typeface="Arial"/>
              </a:rPr>
              <a:t>Ende 2020 </a:t>
            </a:r>
            <a:r>
              <a:rPr lang="en-GB" sz="2097" dirty="0" err="1">
                <a:latin typeface="Arial"/>
                <a:ea typeface="Arial"/>
                <a:cs typeface="Arial"/>
                <a:sym typeface="Arial"/>
              </a:rPr>
              <a:t>waren</a:t>
            </a:r>
            <a:r>
              <a:rPr lang="en-GB" sz="2097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97" dirty="0" err="1">
                <a:latin typeface="Arial"/>
                <a:ea typeface="Arial"/>
                <a:cs typeface="Arial"/>
                <a:sym typeface="Arial"/>
              </a:rPr>
              <a:t>weltweit</a:t>
            </a:r>
            <a:r>
              <a:rPr lang="en-GB" sz="2097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97" b="1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mehr</a:t>
            </a:r>
            <a:r>
              <a:rPr lang="en-GB" sz="2097" b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97" b="1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als</a:t>
            </a:r>
            <a:r>
              <a:rPr lang="en-GB" sz="2097" b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82,4 </a:t>
            </a:r>
            <a:r>
              <a:rPr lang="en-GB" sz="2097" b="1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Millionen</a:t>
            </a:r>
            <a:r>
              <a:rPr lang="en-GB" sz="2097" b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Menschen</a:t>
            </a:r>
            <a:r>
              <a:rPr lang="en-GB" sz="2097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97" dirty="0" err="1">
                <a:latin typeface="Arial"/>
                <a:ea typeface="Arial"/>
                <a:cs typeface="Arial"/>
                <a:sym typeface="Arial"/>
              </a:rPr>
              <a:t>aus</a:t>
            </a:r>
            <a:r>
              <a:rPr lang="en-GB" sz="2097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97" dirty="0" err="1">
                <a:latin typeface="Arial"/>
                <a:ea typeface="Arial"/>
                <a:cs typeface="Arial"/>
                <a:sym typeface="Arial"/>
              </a:rPr>
              <a:t>ihrer</a:t>
            </a:r>
            <a:r>
              <a:rPr lang="en-GB" sz="2097" dirty="0">
                <a:latin typeface="Arial"/>
                <a:ea typeface="Arial"/>
                <a:cs typeface="Arial"/>
                <a:sym typeface="Arial"/>
              </a:rPr>
              <a:t> Heimat </a:t>
            </a:r>
            <a:r>
              <a:rPr lang="en-GB" sz="2097" dirty="0" err="1">
                <a:latin typeface="Arial"/>
                <a:ea typeface="Arial"/>
                <a:cs typeface="Arial"/>
                <a:sym typeface="Arial"/>
              </a:rPr>
              <a:t>vertrieben</a:t>
            </a:r>
            <a:r>
              <a:rPr lang="en-GB" sz="2097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97" dirty="0" err="1">
                <a:latin typeface="Arial"/>
                <a:ea typeface="Arial"/>
                <a:cs typeface="Arial"/>
                <a:sym typeface="Arial"/>
              </a:rPr>
              <a:t>worden</a:t>
            </a:r>
            <a:r>
              <a:rPr lang="en-GB" sz="2097" dirty="0"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GB" sz="2097" b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die </a:t>
            </a:r>
            <a:r>
              <a:rPr lang="en-GB" sz="2097" b="1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Hälfte</a:t>
            </a:r>
            <a:r>
              <a:rPr lang="en-GB" sz="2097" b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von </a:t>
            </a:r>
            <a:r>
              <a:rPr lang="en-GB" sz="2097" b="1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ihnen</a:t>
            </a:r>
            <a:r>
              <a:rPr lang="en-GB" sz="2097" b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97" b="1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waren</a:t>
            </a:r>
            <a:r>
              <a:rPr lang="en-GB" sz="2097" b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Frauen und </a:t>
            </a:r>
            <a:r>
              <a:rPr lang="en-GB" sz="2097" b="1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Mädchen</a:t>
            </a:r>
            <a:r>
              <a:rPr lang="en-GB" sz="2097" b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97" dirty="0">
                <a:latin typeface="Arial"/>
                <a:ea typeface="Arial"/>
                <a:cs typeface="Arial"/>
                <a:sym typeface="Arial"/>
              </a:rPr>
              <a:t>(UNHCR, 2020).</a:t>
            </a:r>
            <a:endParaRPr sz="2097" dirty="0">
              <a:latin typeface="Arial"/>
              <a:ea typeface="Arial"/>
              <a:cs typeface="Arial"/>
              <a:sym typeface="Arial"/>
            </a:endParaRPr>
          </a:p>
          <a:p>
            <a:pPr marL="456606" marR="38050" indent="0">
              <a:lnSpc>
                <a:spcPct val="115000"/>
              </a:lnSpc>
              <a:spcBef>
                <a:spcPts val="100"/>
              </a:spcBef>
              <a:buNone/>
            </a:pPr>
            <a:endParaRPr sz="2097" dirty="0">
              <a:latin typeface="Arial"/>
              <a:ea typeface="Arial"/>
              <a:cs typeface="Arial"/>
              <a:sym typeface="Arial"/>
            </a:endParaRPr>
          </a:p>
          <a:p>
            <a:pPr marL="438027" indent="-342900">
              <a:lnSpc>
                <a:spcPct val="115000"/>
              </a:lnSpc>
              <a:spcBef>
                <a:spcPts val="0"/>
              </a:spcBef>
              <a:buSzPts val="2100"/>
              <a:buFont typeface="Wingdings" panose="05000000000000000000" pitchFamily="2" charset="2"/>
              <a:buChar char="§"/>
            </a:pPr>
            <a:r>
              <a:rPr lang="en-GB" sz="2097" dirty="0" err="1">
                <a:latin typeface="Arial"/>
                <a:ea typeface="Arial"/>
                <a:cs typeface="Arial"/>
                <a:sym typeface="Arial"/>
              </a:rPr>
              <a:t>Gemäss</a:t>
            </a:r>
            <a:r>
              <a:rPr lang="en-GB" sz="2097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97" dirty="0" err="1">
                <a:latin typeface="Arial"/>
                <a:ea typeface="Arial"/>
                <a:cs typeface="Arial"/>
                <a:sym typeface="Arial"/>
              </a:rPr>
              <a:t>offizieller</a:t>
            </a:r>
            <a:r>
              <a:rPr lang="en-GB" sz="2097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97" dirty="0" err="1">
                <a:latin typeface="Arial"/>
                <a:ea typeface="Arial"/>
                <a:cs typeface="Arial"/>
                <a:sym typeface="Arial"/>
              </a:rPr>
              <a:t>Statistik</a:t>
            </a:r>
            <a:r>
              <a:rPr lang="en-GB" sz="2097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97" dirty="0" err="1">
                <a:latin typeface="Arial"/>
                <a:ea typeface="Arial"/>
                <a:cs typeface="Arial"/>
                <a:sym typeface="Arial"/>
              </a:rPr>
              <a:t>sind</a:t>
            </a:r>
            <a:r>
              <a:rPr lang="en-GB" sz="2097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97" b="1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mehr</a:t>
            </a:r>
            <a:r>
              <a:rPr lang="en-GB" sz="2097" b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97" b="1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als</a:t>
            </a:r>
            <a:r>
              <a:rPr lang="en-GB" sz="2097" b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die </a:t>
            </a:r>
            <a:r>
              <a:rPr lang="en-GB" sz="2097" b="1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Hälfte</a:t>
            </a:r>
            <a:r>
              <a:rPr lang="en-GB" sz="2097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GB" sz="2097" dirty="0" err="1">
                <a:latin typeface="Arial"/>
                <a:ea typeface="Arial"/>
                <a:cs typeface="Arial"/>
                <a:sym typeface="Arial"/>
              </a:rPr>
              <a:t>nämlich</a:t>
            </a:r>
            <a:r>
              <a:rPr lang="en-GB" sz="2097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97" b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51 </a:t>
            </a:r>
            <a:r>
              <a:rPr lang="en-GB" sz="2097" b="1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Prozent</a:t>
            </a:r>
            <a:r>
              <a:rPr lang="en-GB" sz="2097" b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GB" sz="2097" dirty="0" err="1">
                <a:latin typeface="Arial"/>
                <a:ea typeface="Arial"/>
                <a:cs typeface="Arial"/>
                <a:sym typeface="Arial"/>
              </a:rPr>
              <a:t>aller</a:t>
            </a:r>
            <a:r>
              <a:rPr lang="en-GB" sz="2097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97" dirty="0" err="1">
                <a:latin typeface="Arial"/>
                <a:ea typeface="Arial"/>
                <a:cs typeface="Arial"/>
                <a:sym typeface="Arial"/>
              </a:rPr>
              <a:t>Geflüchteten</a:t>
            </a:r>
            <a:r>
              <a:rPr lang="en-GB" sz="2097" dirty="0">
                <a:latin typeface="Arial"/>
                <a:ea typeface="Arial"/>
                <a:cs typeface="Arial"/>
                <a:sym typeface="Arial"/>
              </a:rPr>
              <a:t> in der Schweiz</a:t>
            </a:r>
            <a:r>
              <a:rPr lang="en-GB" sz="2097" b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Frauen und </a:t>
            </a:r>
            <a:r>
              <a:rPr lang="en-GB" sz="2097" b="1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Mädchen</a:t>
            </a:r>
            <a:r>
              <a:rPr lang="en-GB" sz="2097" dirty="0">
                <a:latin typeface="Arial"/>
                <a:ea typeface="Arial"/>
                <a:cs typeface="Arial"/>
                <a:sym typeface="Arial"/>
              </a:rPr>
              <a:t>.</a:t>
            </a:r>
            <a:endParaRPr sz="2097" dirty="0"/>
          </a:p>
        </p:txBody>
      </p:sp>
      <p:sp>
        <p:nvSpPr>
          <p:cNvPr id="246" name="Google Shape;246;p25"/>
          <p:cNvSpPr txBox="1"/>
          <p:nvPr/>
        </p:nvSpPr>
        <p:spPr>
          <a:xfrm>
            <a:off x="5660406" y="1069953"/>
            <a:ext cx="6232565" cy="614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06" tIns="91306" rIns="91306" bIns="91306" anchor="t" anchorCtr="0">
            <a:spAutoFit/>
          </a:bodyPr>
          <a:lstStyle/>
          <a:p>
            <a:pPr>
              <a:buClr>
                <a:schemeClr val="dk1"/>
              </a:buClr>
              <a:buSzPct val="39285"/>
              <a:defRPr/>
            </a:pPr>
            <a:r>
              <a:rPr lang="de-DE" sz="2796" b="1" dirty="0">
                <a:solidFill>
                  <a:srgbClr val="741B47"/>
                </a:solidFill>
                <a:highlight>
                  <a:srgbClr val="EAD1DC"/>
                </a:highlight>
                <a:latin typeface="Lucida Sans"/>
                <a:sym typeface="Arial"/>
              </a:rPr>
              <a:t>Frauen auf der Flucht</a:t>
            </a:r>
            <a:endParaRPr lang="de-DE" sz="2796" b="1" dirty="0">
              <a:solidFill>
                <a:srgbClr val="741B47"/>
              </a:solidFill>
              <a:highlight>
                <a:srgbClr val="EAD1DC"/>
              </a:highlight>
              <a:latin typeface="Lucida Sans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2396504ba8a_1_12"/>
          <p:cNvSpPr txBox="1">
            <a:spLocks noGrp="1"/>
          </p:cNvSpPr>
          <p:nvPr>
            <p:ph type="title"/>
          </p:nvPr>
        </p:nvSpPr>
        <p:spPr>
          <a:xfrm>
            <a:off x="214165" y="0"/>
            <a:ext cx="10744610" cy="22390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06" tIns="45641" rIns="91306" bIns="45641" anchor="ctr" anchorCtr="0">
            <a:spAutoFit/>
          </a:bodyPr>
          <a:lstStyle/>
          <a:p>
            <a:pPr>
              <a:lnSpc>
                <a:spcPct val="250909"/>
              </a:lnSpc>
              <a:spcBef>
                <a:spcPts val="100"/>
              </a:spcBef>
              <a:buSzPct val="39285"/>
              <a:defRPr/>
            </a:pPr>
            <a:r>
              <a:rPr lang="en-GB" sz="2796" b="1" kern="1200" dirty="0" err="1">
                <a:solidFill>
                  <a:srgbClr val="741B47"/>
                </a:solidFill>
                <a:highlight>
                  <a:srgbClr val="EAD1DC"/>
                </a:highlight>
                <a:latin typeface="Lucida Sans"/>
                <a:ea typeface="+mn-ea"/>
                <a:cs typeface="+mn-cs"/>
                <a:sym typeface="Arial"/>
              </a:rPr>
              <a:t>Geflüchtete</a:t>
            </a:r>
            <a:r>
              <a:rPr lang="en-GB" sz="2796" b="1" kern="1200" dirty="0">
                <a:solidFill>
                  <a:srgbClr val="741B47"/>
                </a:solidFill>
                <a:highlight>
                  <a:srgbClr val="EAD1DC"/>
                </a:highlight>
                <a:latin typeface="Lucida Sans"/>
                <a:ea typeface="+mn-ea"/>
                <a:cs typeface="+mn-cs"/>
                <a:sym typeface="Arial"/>
              </a:rPr>
              <a:t> Frauen </a:t>
            </a:r>
            <a:r>
              <a:rPr lang="en-GB" sz="2796" b="1" kern="1200" dirty="0" err="1">
                <a:solidFill>
                  <a:srgbClr val="741B47"/>
                </a:solidFill>
                <a:highlight>
                  <a:srgbClr val="EAD1DC"/>
                </a:highlight>
                <a:latin typeface="Lucida Sans"/>
                <a:ea typeface="+mn-ea"/>
                <a:cs typeface="+mn-cs"/>
                <a:sym typeface="Arial"/>
              </a:rPr>
              <a:t>im</a:t>
            </a:r>
            <a:r>
              <a:rPr lang="en-GB" sz="2796" b="1" kern="1200" dirty="0">
                <a:solidFill>
                  <a:srgbClr val="741B47"/>
                </a:solidFill>
                <a:highlight>
                  <a:srgbClr val="EAD1DC"/>
                </a:highlight>
                <a:latin typeface="Lucida Sans"/>
                <a:ea typeface="+mn-ea"/>
                <a:cs typeface="+mn-cs"/>
                <a:sym typeface="Arial"/>
              </a:rPr>
              <a:t> </a:t>
            </a:r>
            <a:r>
              <a:rPr lang="en-GB" sz="2796" b="1" kern="1200" dirty="0" err="1">
                <a:solidFill>
                  <a:srgbClr val="741B47"/>
                </a:solidFill>
                <a:highlight>
                  <a:srgbClr val="EAD1DC"/>
                </a:highlight>
                <a:latin typeface="Lucida Sans"/>
                <a:ea typeface="+mn-ea"/>
                <a:cs typeface="+mn-cs"/>
                <a:sym typeface="Arial"/>
              </a:rPr>
              <a:t>Asylkontext</a:t>
            </a:r>
            <a:endParaRPr sz="2796" b="1" kern="1200" dirty="0">
              <a:solidFill>
                <a:srgbClr val="741B47"/>
              </a:solidFill>
              <a:highlight>
                <a:srgbClr val="EAD1DC"/>
              </a:highlight>
              <a:latin typeface="Lucida Sans"/>
              <a:ea typeface="+mn-ea"/>
              <a:cs typeface="+mn-cs"/>
              <a:sym typeface="Arial"/>
            </a:endParaRPr>
          </a:p>
          <a:p>
            <a:pPr marL="12683">
              <a:lnSpc>
                <a:spcPct val="250909"/>
              </a:lnSpc>
              <a:spcBef>
                <a:spcPts val="100"/>
              </a:spcBef>
              <a:buSzPts val="990"/>
            </a:pPr>
            <a:endParaRPr sz="2696" b="1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0BC6244B-4441-7901-A466-4B5E9ECDAAED}"/>
              </a:ext>
            </a:extLst>
          </p:cNvPr>
          <p:cNvSpPr txBox="1">
            <a:spLocks/>
          </p:cNvSpPr>
          <p:nvPr/>
        </p:nvSpPr>
        <p:spPr>
          <a:xfrm>
            <a:off x="5920870" y="990114"/>
            <a:ext cx="6586998" cy="5614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6606" marR="0" lvl="0" indent="-342454" algn="l" rtl="0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211" marR="0" lvl="1" indent="-342454" algn="l" rtl="0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69817" marR="0" lvl="2" indent="-342454" algn="l" rtl="0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6423" marR="0" lvl="3" indent="-342454" algn="l" rtl="0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3028" marR="0" lvl="4" indent="-342454" algn="l" rtl="0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39634" marR="0" lvl="5" indent="-342454" algn="l" rtl="0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196239" marR="0" lvl="6" indent="-342454" algn="l" rtl="0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2845" marR="0" lvl="7" indent="-342454" algn="l" rtl="0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09451" marR="0" lvl="8" indent="-342454" algn="l" rtl="0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438027" marR="38050" lvl="1" indent="-342900">
              <a:lnSpc>
                <a:spcPct val="115000"/>
              </a:lnSpc>
              <a:spcBef>
                <a:spcPts val="100"/>
              </a:spcBef>
              <a:spcAft>
                <a:spcPts val="600"/>
              </a:spcAft>
              <a:buSzPts val="2100"/>
              <a:buFont typeface="Wingdings" panose="05000000000000000000" pitchFamily="2" charset="2"/>
              <a:buChar char="§"/>
              <a:defRPr/>
            </a:pPr>
            <a:r>
              <a:rPr lang="de-CH" sz="2097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kommen aus den unterschiedlichsten </a:t>
            </a:r>
          </a:p>
          <a:p>
            <a:pPr marL="95127" marR="38050" lvl="1" indent="0">
              <a:lnSpc>
                <a:spcPct val="115000"/>
              </a:lnSpc>
              <a:spcBef>
                <a:spcPts val="100"/>
              </a:spcBef>
              <a:spcAft>
                <a:spcPts val="600"/>
              </a:spcAft>
              <a:buSzPts val="2100"/>
              <a:buNone/>
              <a:defRPr/>
            </a:pPr>
            <a:r>
              <a:rPr lang="de-CH" sz="2097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	</a:t>
            </a:r>
            <a:r>
              <a:rPr lang="de-CH" sz="2097" b="1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Lebenszusammenhängen</a:t>
            </a:r>
          </a:p>
          <a:p>
            <a:pPr marL="95127" marR="38050" lvl="1" indent="0">
              <a:lnSpc>
                <a:spcPct val="115000"/>
              </a:lnSpc>
              <a:spcBef>
                <a:spcPts val="100"/>
              </a:spcBef>
              <a:spcAft>
                <a:spcPts val="600"/>
              </a:spcAft>
              <a:buSzPts val="2100"/>
              <a:buNone/>
              <a:defRPr/>
            </a:pPr>
            <a:r>
              <a:rPr lang="de-CH" sz="2097" b="1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     	Staaten </a:t>
            </a:r>
          </a:p>
          <a:p>
            <a:pPr marL="95127" marR="38050" lvl="1" indent="0">
              <a:lnSpc>
                <a:spcPct val="115000"/>
              </a:lnSpc>
              <a:spcBef>
                <a:spcPts val="100"/>
              </a:spcBef>
              <a:spcAft>
                <a:spcPts val="600"/>
              </a:spcAft>
              <a:buSzPts val="2100"/>
              <a:buNone/>
              <a:defRPr/>
            </a:pPr>
            <a:r>
              <a:rPr lang="de-CH" sz="2097" b="1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          	Klassen oder Schichten</a:t>
            </a:r>
          </a:p>
          <a:p>
            <a:pPr marL="95127" marR="38050" lvl="1" indent="0">
              <a:lnSpc>
                <a:spcPct val="115000"/>
              </a:lnSpc>
              <a:spcBef>
                <a:spcPts val="100"/>
              </a:spcBef>
              <a:spcAft>
                <a:spcPts val="600"/>
              </a:spcAft>
              <a:buSzPts val="2100"/>
              <a:buNone/>
              <a:defRPr/>
            </a:pPr>
            <a:r>
              <a:rPr lang="de-CH" sz="2097" b="1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         	Bildungskontexten und Familien.</a:t>
            </a:r>
            <a:br>
              <a:rPr lang="de-CH" sz="2097" b="1" dirty="0">
                <a:solidFill>
                  <a:schemeClr val="tx1"/>
                </a:solidFill>
                <a:latin typeface="Arial"/>
                <a:ea typeface="Arial"/>
                <a:cs typeface="Arial"/>
              </a:rPr>
            </a:br>
            <a:endParaRPr lang="de-CH" sz="2097" b="1" dirty="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 marL="438027" marR="38050" lvl="1" indent="-342900">
              <a:lnSpc>
                <a:spcPct val="115000"/>
              </a:lnSpc>
              <a:spcBef>
                <a:spcPts val="100"/>
              </a:spcBef>
              <a:spcAft>
                <a:spcPts val="600"/>
              </a:spcAft>
              <a:buSzPts val="2100"/>
              <a:buFont typeface="Wingdings" panose="05000000000000000000" pitchFamily="2" charset="2"/>
              <a:buChar char="§"/>
              <a:defRPr/>
            </a:pPr>
            <a:r>
              <a:rPr lang="de-CH" sz="2097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durchlaufen ähnliche Erfahrungen und  </a:t>
            </a:r>
          </a:p>
          <a:p>
            <a:pPr marL="95127" marR="38050" lvl="1" indent="0">
              <a:lnSpc>
                <a:spcPct val="115000"/>
              </a:lnSpc>
              <a:spcBef>
                <a:spcPts val="100"/>
              </a:spcBef>
              <a:spcAft>
                <a:spcPts val="600"/>
              </a:spcAft>
              <a:buSzPts val="2100"/>
              <a:buNone/>
              <a:defRPr/>
            </a:pPr>
            <a:r>
              <a:rPr lang="de-CH" sz="2097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Herausforderungen   </a:t>
            </a:r>
          </a:p>
          <a:p>
            <a:pPr marL="95127" marR="38050" lvl="1" indent="0">
              <a:lnSpc>
                <a:spcPct val="115000"/>
              </a:lnSpc>
              <a:spcBef>
                <a:spcPts val="100"/>
              </a:spcBef>
              <a:spcAft>
                <a:spcPts val="600"/>
              </a:spcAft>
              <a:buSzPts val="2100"/>
              <a:buNone/>
              <a:defRPr/>
            </a:pPr>
            <a:r>
              <a:rPr lang="de-CH" sz="2097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	</a:t>
            </a:r>
            <a:r>
              <a:rPr lang="de-CH" sz="2097" b="1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während Flucht </a:t>
            </a:r>
          </a:p>
          <a:p>
            <a:pPr marL="95127" marR="38050" lvl="1" indent="0">
              <a:lnSpc>
                <a:spcPct val="115000"/>
              </a:lnSpc>
              <a:spcBef>
                <a:spcPts val="100"/>
              </a:spcBef>
              <a:spcAft>
                <a:spcPts val="600"/>
              </a:spcAft>
              <a:buSzPts val="2100"/>
              <a:buNone/>
              <a:defRPr/>
            </a:pPr>
            <a:r>
              <a:rPr lang="de-CH" sz="2097" b="1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	während Aufnahme in das Asylsystem.</a:t>
            </a:r>
            <a:br>
              <a:rPr lang="de-CH" sz="2097" b="1" dirty="0">
                <a:solidFill>
                  <a:schemeClr val="tx1"/>
                </a:solidFill>
                <a:latin typeface="Arial"/>
                <a:ea typeface="Arial"/>
                <a:cs typeface="Arial"/>
              </a:rPr>
            </a:br>
            <a:endParaRPr lang="de-CH" sz="2097" b="1" dirty="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 marL="438027" marR="38050" lvl="1" indent="-342900">
              <a:lnSpc>
                <a:spcPct val="115000"/>
              </a:lnSpc>
              <a:spcBef>
                <a:spcPts val="100"/>
              </a:spcBef>
              <a:spcAft>
                <a:spcPts val="600"/>
              </a:spcAft>
              <a:buSzPts val="2100"/>
              <a:buFont typeface="Wingdings" panose="05000000000000000000" pitchFamily="2" charset="2"/>
              <a:buChar char="§"/>
              <a:defRPr/>
            </a:pPr>
            <a:r>
              <a:rPr lang="de-CH" sz="2097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sind überdurchschnittlich oft mit </a:t>
            </a:r>
            <a:r>
              <a:rPr lang="de-CH" sz="2097" b="1" dirty="0">
                <a:solidFill>
                  <a:srgbClr val="C00000"/>
                </a:solidFill>
                <a:latin typeface="Arial"/>
                <a:ea typeface="Arial"/>
                <a:cs typeface="Arial"/>
              </a:rPr>
              <a:t>geschlechtsspezifischer Gewalt </a:t>
            </a:r>
            <a:r>
              <a:rPr lang="de-CH" sz="2097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konfrontiert.</a:t>
            </a:r>
          </a:p>
          <a:p>
            <a:pPr>
              <a:spcAft>
                <a:spcPts val="600"/>
              </a:spcAft>
            </a:pPr>
            <a:endParaRPr lang="de-CH" sz="2100" kern="0" dirty="0">
              <a:latin typeface="+mj-lt"/>
            </a:endParaRPr>
          </a:p>
        </p:txBody>
      </p:sp>
      <p:pic>
        <p:nvPicPr>
          <p:cNvPr id="7" name="Grafik 6" descr="Ein Bild, das Menschliches Gesicht, Kleidung, Person, Im Haus enthält.&#10;&#10;Automatisch generierte Beschreibung">
            <a:extLst>
              <a:ext uri="{FF2B5EF4-FFF2-40B4-BE49-F238E27FC236}">
                <a16:creationId xmlns:a16="http://schemas.microsoft.com/office/drawing/2014/main" id="{00035B65-75C2-C49F-1133-8526080066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65" y="1996278"/>
            <a:ext cx="5807414" cy="3871608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E20D8C5A-E11D-4F49-599B-36D9C392A516}"/>
              </a:ext>
            </a:extLst>
          </p:cNvPr>
          <p:cNvSpPr txBox="1"/>
          <p:nvPr/>
        </p:nvSpPr>
        <p:spPr>
          <a:xfrm>
            <a:off x="214165" y="1051427"/>
            <a:ext cx="874273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CH" sz="210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Haben so </a:t>
            </a:r>
            <a:r>
              <a:rPr lang="de-CH" sz="2100" b="1" dirty="0">
                <a:solidFill>
                  <a:srgbClr val="C00000"/>
                </a:solidFill>
                <a:latin typeface="Arial"/>
                <a:ea typeface="Arial"/>
                <a:cs typeface="Arial"/>
              </a:rPr>
              <a:t>unterschiedliche Biographien</a:t>
            </a:r>
            <a:r>
              <a:rPr lang="de-CH" sz="2100" dirty="0">
                <a:solidFill>
                  <a:srgbClr val="C00000"/>
                </a:solidFill>
                <a:latin typeface="Arial"/>
                <a:ea typeface="Arial"/>
                <a:cs typeface="Arial"/>
              </a:rPr>
              <a:t> </a:t>
            </a:r>
          </a:p>
          <a:p>
            <a:r>
              <a:rPr lang="de-CH" sz="210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wie alle Menschen </a:t>
            </a:r>
            <a:endParaRPr lang="de-CH" sz="2100" dirty="0"/>
          </a:p>
        </p:txBody>
      </p:sp>
    </p:spTree>
    <p:extLst>
      <p:ext uri="{BB962C8B-B14F-4D97-AF65-F5344CB8AC3E}">
        <p14:creationId xmlns:p14="http://schemas.microsoft.com/office/powerpoint/2010/main" val="1635882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6"/>
          <p:cNvSpPr txBox="1">
            <a:spLocks noGrp="1"/>
          </p:cNvSpPr>
          <p:nvPr>
            <p:ph type="title"/>
          </p:nvPr>
        </p:nvSpPr>
        <p:spPr>
          <a:xfrm>
            <a:off x="686257" y="112269"/>
            <a:ext cx="5875350" cy="1320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06" tIns="45641" rIns="91306" bIns="45641" anchor="ctr" anchorCtr="0">
            <a:noAutofit/>
          </a:bodyPr>
          <a:lstStyle/>
          <a:p>
            <a:pPr marL="12683">
              <a:lnSpc>
                <a:spcPct val="250909"/>
              </a:lnSpc>
              <a:spcBef>
                <a:spcPts val="100"/>
              </a:spcBef>
              <a:buSzPct val="39285"/>
              <a:defRPr/>
            </a:pPr>
            <a:r>
              <a:rPr lang="en-GB" sz="2796" b="1" kern="1200" dirty="0" err="1">
                <a:solidFill>
                  <a:srgbClr val="741B47"/>
                </a:solidFill>
                <a:highlight>
                  <a:srgbClr val="EAD1DC"/>
                </a:highlight>
                <a:latin typeface="Lucida Sans"/>
                <a:ea typeface="+mn-ea"/>
                <a:cs typeface="+mn-cs"/>
                <a:sym typeface="Arial"/>
              </a:rPr>
              <a:t>Frausein</a:t>
            </a:r>
            <a:r>
              <a:rPr lang="en-GB" sz="2796" b="1" kern="1200" dirty="0">
                <a:solidFill>
                  <a:srgbClr val="741B47"/>
                </a:solidFill>
                <a:highlight>
                  <a:srgbClr val="EAD1DC"/>
                </a:highlight>
                <a:latin typeface="Lucida Sans"/>
                <a:ea typeface="+mn-ea"/>
                <a:cs typeface="+mn-cs"/>
                <a:sym typeface="Arial"/>
              </a:rPr>
              <a:t> und </a:t>
            </a:r>
            <a:r>
              <a:rPr lang="en-GB" sz="2796" b="1" kern="1200" dirty="0" err="1">
                <a:solidFill>
                  <a:srgbClr val="741B47"/>
                </a:solidFill>
                <a:highlight>
                  <a:srgbClr val="EAD1DC"/>
                </a:highlight>
                <a:latin typeface="Lucida Sans"/>
                <a:ea typeface="+mn-ea"/>
                <a:cs typeface="+mn-cs"/>
                <a:sym typeface="Arial"/>
              </a:rPr>
              <a:t>Fluchterfahrung</a:t>
            </a:r>
            <a:endParaRPr lang="en-GB" sz="2796" b="1" kern="1200" dirty="0">
              <a:solidFill>
                <a:srgbClr val="741B47"/>
              </a:solidFill>
              <a:highlight>
                <a:srgbClr val="EAD1DC"/>
              </a:highlight>
              <a:latin typeface="Lucida Sans"/>
              <a:ea typeface="+mn-ea"/>
              <a:cs typeface="+mn-cs"/>
            </a:endParaRPr>
          </a:p>
        </p:txBody>
      </p:sp>
      <p:sp>
        <p:nvSpPr>
          <p:cNvPr id="253" name="Google Shape;253;p26"/>
          <p:cNvSpPr txBox="1">
            <a:spLocks noGrp="1"/>
          </p:cNvSpPr>
          <p:nvPr>
            <p:ph type="body" idx="1"/>
          </p:nvPr>
        </p:nvSpPr>
        <p:spPr>
          <a:xfrm>
            <a:off x="537376" y="1186670"/>
            <a:ext cx="10978605" cy="556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06" tIns="45641" rIns="91306" bIns="45641" anchor="t" anchorCtr="0">
            <a:noAutofit/>
          </a:bodyPr>
          <a:lstStyle/>
          <a:p>
            <a:pPr marL="95127" marR="38050" indent="0">
              <a:lnSpc>
                <a:spcPct val="115000"/>
              </a:lnSpc>
              <a:spcBef>
                <a:spcPts val="100"/>
              </a:spcBef>
              <a:buSzPts val="2100"/>
              <a:buNone/>
            </a:pPr>
            <a:endParaRPr sz="2097" dirty="0">
              <a:latin typeface="Arial"/>
              <a:ea typeface="Arial"/>
              <a:cs typeface="Arial"/>
              <a:sym typeface="Arial"/>
            </a:endParaRPr>
          </a:p>
          <a:p>
            <a:pPr marR="38050" indent="-361479">
              <a:lnSpc>
                <a:spcPct val="115000"/>
              </a:lnSpc>
              <a:spcBef>
                <a:spcPts val="0"/>
              </a:spcBef>
              <a:buSzPts val="2100"/>
              <a:buFont typeface="Wingdings" panose="05000000000000000000" pitchFamily="2" charset="2"/>
              <a:buChar char="§"/>
            </a:pPr>
            <a:r>
              <a:rPr lang="en-GB" sz="2097" b="1" dirty="0" err="1">
                <a:latin typeface="Arial"/>
                <a:ea typeface="Arial"/>
                <a:cs typeface="Arial"/>
                <a:sym typeface="Arial"/>
              </a:rPr>
              <a:t>Geflüchtete</a:t>
            </a:r>
            <a:r>
              <a:rPr lang="en-GB" sz="2097" b="1" dirty="0">
                <a:latin typeface="Arial"/>
                <a:ea typeface="Arial"/>
                <a:cs typeface="Arial"/>
                <a:sym typeface="Arial"/>
              </a:rPr>
              <a:t> Frauen </a:t>
            </a:r>
            <a:r>
              <a:rPr lang="en-GB" sz="2097" b="1" dirty="0" err="1">
                <a:latin typeface="Arial"/>
                <a:ea typeface="Arial"/>
                <a:cs typeface="Arial"/>
                <a:sym typeface="Arial"/>
              </a:rPr>
              <a:t>sind</a:t>
            </a:r>
            <a:r>
              <a:rPr lang="en-GB" sz="2097" b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97" b="1" dirty="0" err="1">
                <a:latin typeface="Arial"/>
                <a:ea typeface="Arial"/>
                <a:cs typeface="Arial"/>
                <a:sym typeface="Arial"/>
              </a:rPr>
              <a:t>einem</a:t>
            </a:r>
            <a:r>
              <a:rPr lang="en-GB" sz="2097" b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97" b="1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besonderen</a:t>
            </a:r>
            <a:r>
              <a:rPr lang="en-GB" sz="2097" b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97" b="1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Risiko</a:t>
            </a:r>
            <a:r>
              <a:rPr lang="en-GB" sz="2097" b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97" b="1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ausgesetzt</a:t>
            </a:r>
            <a:r>
              <a:rPr lang="en-GB" sz="2097" b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und </a:t>
            </a:r>
            <a:r>
              <a:rPr lang="en-GB" sz="2097" b="1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verletzlich</a:t>
            </a:r>
            <a:r>
              <a:rPr lang="en-GB" sz="2097" b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97" dirty="0" err="1">
                <a:latin typeface="Arial"/>
                <a:ea typeface="Arial"/>
                <a:cs typeface="Arial"/>
                <a:sym typeface="Arial"/>
              </a:rPr>
              <a:t>aufgrund</a:t>
            </a:r>
            <a:r>
              <a:rPr lang="en-GB" sz="2097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97" dirty="0" err="1">
                <a:latin typeface="Arial"/>
                <a:ea typeface="Arial"/>
                <a:cs typeface="Arial"/>
                <a:sym typeface="Arial"/>
              </a:rPr>
              <a:t>ihres</a:t>
            </a:r>
            <a:r>
              <a:rPr lang="en-GB" sz="2097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97" dirty="0" err="1">
                <a:latin typeface="Arial"/>
                <a:ea typeface="Arial"/>
                <a:cs typeface="Arial"/>
                <a:sym typeface="Arial"/>
              </a:rPr>
              <a:t>Geschlechts</a:t>
            </a:r>
            <a:r>
              <a:rPr lang="en-GB" sz="2097" dirty="0"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GB" sz="2097" dirty="0" err="1">
                <a:latin typeface="Arial"/>
                <a:ea typeface="Arial"/>
                <a:cs typeface="Arial"/>
                <a:sym typeface="Arial"/>
              </a:rPr>
              <a:t>Viele</a:t>
            </a:r>
            <a:r>
              <a:rPr lang="en-GB" sz="2097" dirty="0">
                <a:latin typeface="Arial"/>
                <a:ea typeface="Arial"/>
                <a:cs typeface="Arial"/>
                <a:sym typeface="Arial"/>
              </a:rPr>
              <a:t> von </a:t>
            </a:r>
            <a:r>
              <a:rPr lang="en-GB" sz="2097" dirty="0" err="1">
                <a:latin typeface="Arial"/>
                <a:ea typeface="Arial"/>
                <a:cs typeface="Arial"/>
                <a:sym typeface="Arial"/>
              </a:rPr>
              <a:t>ihnen</a:t>
            </a:r>
            <a:r>
              <a:rPr lang="en-GB" sz="2097" dirty="0">
                <a:latin typeface="Arial"/>
                <a:ea typeface="Arial"/>
                <a:cs typeface="Arial"/>
                <a:sym typeface="Arial"/>
              </a:rPr>
              <a:t> in </a:t>
            </a:r>
            <a:r>
              <a:rPr lang="en-GB" sz="2097" dirty="0" err="1">
                <a:latin typeface="Arial"/>
                <a:ea typeface="Arial"/>
                <a:cs typeface="Arial"/>
                <a:sym typeface="Arial"/>
              </a:rPr>
              <a:t>ihrem</a:t>
            </a:r>
            <a:r>
              <a:rPr lang="en-GB" sz="2097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97" dirty="0" err="1">
                <a:latin typeface="Arial"/>
                <a:ea typeface="Arial"/>
                <a:cs typeface="Arial"/>
                <a:sym typeface="Arial"/>
              </a:rPr>
              <a:t>Heimatland</a:t>
            </a:r>
            <a:r>
              <a:rPr lang="en-GB" sz="2097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97" dirty="0" err="1">
                <a:latin typeface="Arial"/>
                <a:ea typeface="Arial"/>
                <a:cs typeface="Arial"/>
                <a:sym typeface="Arial"/>
              </a:rPr>
              <a:t>oder</a:t>
            </a:r>
            <a:r>
              <a:rPr lang="en-GB" sz="2097" dirty="0">
                <a:latin typeface="Arial"/>
                <a:ea typeface="Arial"/>
                <a:cs typeface="Arial"/>
                <a:sym typeface="Arial"/>
              </a:rPr>
              <a:t> auf der Flucht </a:t>
            </a:r>
            <a:r>
              <a:rPr lang="en-GB" sz="2097" b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von </a:t>
            </a:r>
            <a:r>
              <a:rPr lang="en-GB" sz="2097" b="1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geschlechtsspezifischer</a:t>
            </a:r>
            <a:r>
              <a:rPr lang="en-GB" sz="2097" b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97" b="1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Gewalt</a:t>
            </a:r>
            <a:r>
              <a:rPr lang="en-GB" sz="2097" b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97" b="1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betroffen</a:t>
            </a:r>
            <a:r>
              <a:rPr lang="en-GB" sz="2097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GB" sz="2097" dirty="0" err="1">
                <a:latin typeface="Arial"/>
                <a:ea typeface="Arial"/>
                <a:cs typeface="Arial"/>
                <a:sym typeface="Arial"/>
              </a:rPr>
              <a:t>bspw</a:t>
            </a:r>
            <a:r>
              <a:rPr lang="en-GB" sz="2097" dirty="0"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GB" sz="2097" dirty="0" err="1">
                <a:latin typeface="Arial"/>
                <a:ea typeface="Arial"/>
                <a:cs typeface="Arial"/>
                <a:sym typeface="Arial"/>
              </a:rPr>
              <a:t>Unterdrückung</a:t>
            </a:r>
            <a:r>
              <a:rPr lang="en-GB" sz="2097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GB" sz="2097" dirty="0" err="1">
                <a:latin typeface="Arial"/>
                <a:ea typeface="Arial"/>
                <a:cs typeface="Arial"/>
                <a:sym typeface="Arial"/>
              </a:rPr>
              <a:t>Ausbeutung</a:t>
            </a:r>
            <a:r>
              <a:rPr lang="en-GB" sz="2097" dirty="0">
                <a:latin typeface="Arial"/>
                <a:ea typeface="Arial"/>
                <a:cs typeface="Arial"/>
                <a:sym typeface="Arial"/>
              </a:rPr>
              <a:t> und </a:t>
            </a:r>
            <a:r>
              <a:rPr lang="en-GB" sz="2097" dirty="0" err="1">
                <a:latin typeface="Arial"/>
                <a:ea typeface="Arial"/>
                <a:cs typeface="Arial"/>
                <a:sym typeface="Arial"/>
              </a:rPr>
              <a:t>Diskriminierung</a:t>
            </a:r>
            <a:r>
              <a:rPr lang="en-GB" sz="2097" dirty="0"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en-GB" sz="2097" dirty="0" err="1">
                <a:latin typeface="Arial"/>
                <a:ea typeface="Arial"/>
                <a:cs typeface="Arial"/>
                <a:sym typeface="Arial"/>
              </a:rPr>
              <a:t>Büchler</a:t>
            </a:r>
            <a:r>
              <a:rPr lang="en-GB" sz="2097" dirty="0">
                <a:latin typeface="Arial"/>
                <a:ea typeface="Arial"/>
                <a:cs typeface="Arial"/>
                <a:sym typeface="Arial"/>
              </a:rPr>
              <a:t>, 2016; Hooper, 2019).</a:t>
            </a:r>
          </a:p>
          <a:p>
            <a:pPr marR="38050" indent="-361479">
              <a:lnSpc>
                <a:spcPct val="115000"/>
              </a:lnSpc>
              <a:spcBef>
                <a:spcPts val="0"/>
              </a:spcBef>
              <a:buSzPts val="2100"/>
              <a:buFont typeface="Wingdings" panose="05000000000000000000" pitchFamily="2" charset="2"/>
              <a:buChar char="§"/>
            </a:pPr>
            <a:endParaRPr sz="2097" dirty="0">
              <a:latin typeface="Arial"/>
              <a:ea typeface="Arial"/>
              <a:cs typeface="Arial"/>
              <a:sym typeface="Arial"/>
            </a:endParaRPr>
          </a:p>
          <a:p>
            <a:pPr marL="342900" marR="38050" indent="-342900">
              <a:lnSpc>
                <a:spcPct val="115000"/>
              </a:lnSpc>
              <a:spcBef>
                <a:spcPts val="100"/>
              </a:spcBef>
              <a:buFont typeface="Wingdings" panose="05000000000000000000" pitchFamily="2" charset="2"/>
              <a:buChar char="§"/>
            </a:pPr>
            <a:r>
              <a:rPr lang="de-DE" sz="2097" dirty="0">
                <a:latin typeface="Arial"/>
                <a:ea typeface="Arial"/>
                <a:cs typeface="Arial"/>
                <a:sym typeface="Arial"/>
              </a:rPr>
              <a:t>Auch </a:t>
            </a:r>
            <a:r>
              <a:rPr lang="de-DE" sz="2097" b="1" dirty="0">
                <a:latin typeface="Arial"/>
                <a:ea typeface="Arial"/>
                <a:cs typeface="Arial"/>
                <a:sym typeface="Arial"/>
              </a:rPr>
              <a:t>im Zufluchtsland </a:t>
            </a:r>
            <a:r>
              <a:rPr lang="de-DE" sz="2097" dirty="0">
                <a:latin typeface="Arial"/>
                <a:ea typeface="Arial"/>
                <a:cs typeface="Arial"/>
                <a:sym typeface="Arial"/>
              </a:rPr>
              <a:t>erleben sie </a:t>
            </a:r>
            <a:r>
              <a:rPr lang="de-DE" sz="2097" b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Gewalt</a:t>
            </a:r>
          </a:p>
          <a:p>
            <a:pPr marL="342900" marR="38050" indent="-342900">
              <a:lnSpc>
                <a:spcPct val="115000"/>
              </a:lnSpc>
              <a:spcBef>
                <a:spcPts val="100"/>
              </a:spcBef>
              <a:buFont typeface="Wingdings" panose="05000000000000000000" pitchFamily="2" charset="2"/>
              <a:buChar char="§"/>
            </a:pPr>
            <a:endParaRPr lang="de-DE" sz="2097" b="1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38050" indent="-342900">
              <a:lnSpc>
                <a:spcPct val="115000"/>
              </a:lnSpc>
              <a:spcBef>
                <a:spcPts val="100"/>
              </a:spcBef>
              <a:buFont typeface="Wingdings" panose="05000000000000000000" pitchFamily="2" charset="2"/>
              <a:buChar char="§"/>
            </a:pPr>
            <a:r>
              <a:rPr lang="de-DE" sz="2097" b="1" dirty="0">
                <a:latin typeface="Arial"/>
                <a:ea typeface="Arial"/>
                <a:cs typeface="Arial"/>
                <a:sym typeface="Arial"/>
              </a:rPr>
              <a:t>Geschlechtsspezifische Gewalt </a:t>
            </a:r>
            <a:r>
              <a:rPr lang="de-DE" sz="2097" dirty="0">
                <a:latin typeface="Arial"/>
                <a:ea typeface="Arial"/>
                <a:cs typeface="Arial"/>
                <a:sym typeface="Arial"/>
              </a:rPr>
              <a:t>sehr häufig in den Kollektivunterkünften und strukturelle Gewalt (Asyl /Migrationspolitik)</a:t>
            </a:r>
            <a:endParaRPr lang="de-CH" sz="2097"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3"/>
          <p:cNvSpPr txBox="1">
            <a:spLocks noGrp="1"/>
          </p:cNvSpPr>
          <p:nvPr>
            <p:ph type="body" idx="1"/>
          </p:nvPr>
        </p:nvSpPr>
        <p:spPr>
          <a:xfrm>
            <a:off x="838201" y="1827710"/>
            <a:ext cx="10515600" cy="434568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306" tIns="45641" rIns="91306" bIns="45641" rtlCol="0" anchor="t" anchorCtr="0">
            <a:normAutofit/>
          </a:bodyPr>
          <a:lstStyle/>
          <a:p>
            <a:pPr marL="228303" indent="-50734">
              <a:spcBef>
                <a:spcPts val="0"/>
              </a:spcBef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236" name="Google Shape;23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" y="-9380"/>
            <a:ext cx="12191999" cy="687675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47A1EC4A-1AE8-9080-13DC-4645084160FE}"/>
              </a:ext>
            </a:extLst>
          </p:cNvPr>
          <p:cNvSpPr txBox="1"/>
          <p:nvPr/>
        </p:nvSpPr>
        <p:spPr>
          <a:xfrm>
            <a:off x="1080094" y="3074554"/>
            <a:ext cx="7847790" cy="10361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38050">
              <a:lnSpc>
                <a:spcPct val="115000"/>
              </a:lnSpc>
              <a:spcBef>
                <a:spcPts val="100"/>
              </a:spcBef>
              <a:buSzPts val="2100"/>
            </a:pPr>
            <a:r>
              <a:rPr lang="de-DE" sz="2796" b="1" dirty="0">
                <a:solidFill>
                  <a:srgbClr val="741B47"/>
                </a:solidFill>
                <a:highlight>
                  <a:srgbClr val="EAD1DC"/>
                </a:highlight>
                <a:latin typeface="Lucida Sans"/>
                <a:sym typeface="Arial"/>
              </a:rPr>
              <a:t>Geflüchtete Frauen brauchen </a:t>
            </a:r>
            <a:r>
              <a:rPr lang="de-DE" sz="2796" b="1" dirty="0">
                <a:solidFill>
                  <a:srgbClr val="C00000"/>
                </a:solidFill>
                <a:highlight>
                  <a:srgbClr val="EAD1DC"/>
                </a:highlight>
                <a:latin typeface="Lucida Sans"/>
                <a:sym typeface="Arial"/>
              </a:rPr>
              <a:t>speziellen Schutz</a:t>
            </a:r>
            <a:r>
              <a:rPr lang="de-DE" sz="2796" b="1" dirty="0">
                <a:solidFill>
                  <a:srgbClr val="741B47"/>
                </a:solidFill>
                <a:highlight>
                  <a:srgbClr val="EAD1DC"/>
                </a:highlight>
                <a:latin typeface="Lucida Sans"/>
                <a:sym typeface="Arial"/>
              </a:rPr>
              <a:t> im Aufnahmeland</a:t>
            </a:r>
          </a:p>
        </p:txBody>
      </p:sp>
    </p:spTree>
    <p:extLst>
      <p:ext uri="{BB962C8B-B14F-4D97-AF65-F5344CB8AC3E}">
        <p14:creationId xmlns:p14="http://schemas.microsoft.com/office/powerpoint/2010/main" val="11315592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2396504ba8a_1_12"/>
          <p:cNvSpPr txBox="1">
            <a:spLocks noGrp="1"/>
          </p:cNvSpPr>
          <p:nvPr>
            <p:ph type="title"/>
          </p:nvPr>
        </p:nvSpPr>
        <p:spPr>
          <a:xfrm>
            <a:off x="6676491" y="227354"/>
            <a:ext cx="4938476" cy="1184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06" tIns="45641" rIns="91306" bIns="45641" anchor="ctr" anchorCtr="0">
            <a:spAutoFit/>
          </a:bodyPr>
          <a:lstStyle/>
          <a:p>
            <a:pPr marL="12683">
              <a:lnSpc>
                <a:spcPct val="250909"/>
              </a:lnSpc>
              <a:spcBef>
                <a:spcPts val="100"/>
              </a:spcBef>
              <a:buSzPts val="990"/>
            </a:pPr>
            <a:r>
              <a:rPr lang="de-CH" sz="2796" b="1" kern="1200" dirty="0">
                <a:solidFill>
                  <a:srgbClr val="741B47"/>
                </a:solidFill>
                <a:highlight>
                  <a:srgbClr val="EAD1DC"/>
                </a:highlight>
                <a:latin typeface="Lucida Sans"/>
                <a:ea typeface="+mn-ea"/>
                <a:cs typeface="+mn-cs"/>
              </a:rPr>
              <a:t>Lücken Opferhilfegesetz</a:t>
            </a:r>
            <a:r>
              <a:rPr lang="de-CH" sz="1200" dirty="0"/>
              <a:t> </a:t>
            </a:r>
            <a:endParaRPr sz="2696" b="1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26" name="Grafik 1">
            <a:extLst>
              <a:ext uri="{FF2B5EF4-FFF2-40B4-BE49-F238E27FC236}">
                <a16:creationId xmlns:a16="http://schemas.microsoft.com/office/drawing/2014/main" id="{7FB79435-9DB9-B7CB-98E3-EA387B224E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51" y="992222"/>
            <a:ext cx="6013669" cy="3450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28869D16-EBDB-E98E-9B1F-D60595422681}"/>
              </a:ext>
            </a:extLst>
          </p:cNvPr>
          <p:cNvSpPr txBox="1"/>
          <p:nvPr/>
        </p:nvSpPr>
        <p:spPr>
          <a:xfrm>
            <a:off x="6427256" y="1500493"/>
            <a:ext cx="5436946" cy="36471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de-CH" sz="2100" b="0" dirty="0">
                <a:solidFill>
                  <a:schemeClr val="tx1"/>
                </a:solidFill>
                <a:cs typeface="Tahoma" pitchFamily="-106" charset="0"/>
              </a:rPr>
              <a:t>Betroffene von Gewalt haben </a:t>
            </a:r>
            <a:r>
              <a:rPr lang="de-CH" sz="2100" b="1" dirty="0">
                <a:solidFill>
                  <a:srgbClr val="C00000"/>
                </a:solidFill>
                <a:cs typeface="Tahoma" pitchFamily="-106" charset="0"/>
              </a:rPr>
              <a:t>ein Recht auf Beratung, Unterstützung &amp; Schutz</a:t>
            </a:r>
            <a:r>
              <a:rPr lang="de-CH" sz="2100" b="1" dirty="0">
                <a:solidFill>
                  <a:schemeClr val="tx1"/>
                </a:solidFill>
                <a:cs typeface="Tahoma" pitchFamily="-106" charset="0"/>
              </a:rPr>
              <a:t> </a:t>
            </a:r>
            <a:r>
              <a:rPr lang="de-CH" sz="2100" b="0" dirty="0">
                <a:solidFill>
                  <a:schemeClr val="tx1"/>
                </a:solidFill>
                <a:cs typeface="Tahoma" pitchFamily="-106" charset="0"/>
              </a:rPr>
              <a:t>(Opferhilfegesetz), wenn </a:t>
            </a:r>
            <a:r>
              <a:rPr lang="de-CH" sz="2100" b="1" dirty="0">
                <a:solidFill>
                  <a:schemeClr val="tx1"/>
                </a:solidFill>
                <a:cs typeface="Tahoma" pitchFamily="-106" charset="0"/>
              </a:rPr>
              <a:t>Gewalttat in CH </a:t>
            </a:r>
            <a:r>
              <a:rPr lang="de-CH" sz="2100" b="0" dirty="0">
                <a:solidFill>
                  <a:schemeClr val="tx1"/>
                </a:solidFill>
                <a:cs typeface="Tahoma" pitchFamily="-106" charset="0"/>
              </a:rPr>
              <a:t>passiert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de-CH" sz="2100" b="0" dirty="0">
              <a:solidFill>
                <a:schemeClr val="tx1"/>
              </a:solidFill>
              <a:cs typeface="Tahoma" pitchFamily="-106" charset="0"/>
            </a:endParaRPr>
          </a:p>
          <a:p>
            <a:pPr>
              <a:defRPr/>
            </a:pPr>
            <a:endParaRPr lang="de-CH" sz="2100" b="0" dirty="0">
              <a:solidFill>
                <a:schemeClr val="tx1"/>
              </a:solidFill>
              <a:cs typeface="Tahoma" pitchFamily="-106" charset="0"/>
            </a:endParaRPr>
          </a:p>
          <a:p>
            <a:pPr>
              <a:defRPr/>
            </a:pPr>
            <a:r>
              <a:rPr lang="de-CH" sz="2100" b="0" dirty="0">
                <a:solidFill>
                  <a:schemeClr val="tx1"/>
                </a:solidFill>
                <a:cs typeface="Tahoma" pitchFamily="-106" charset="0"/>
              </a:rPr>
              <a:t>Zugang für Betroffene, wenn </a:t>
            </a:r>
            <a:r>
              <a:rPr lang="de-CH" sz="2100" b="1" dirty="0">
                <a:solidFill>
                  <a:srgbClr val="C00000"/>
                </a:solidFill>
                <a:cs typeface="Tahoma" pitchFamily="-106" charset="0"/>
              </a:rPr>
              <a:t>Gewalt im Ausland</a:t>
            </a:r>
            <a:r>
              <a:rPr lang="de-CH" sz="2100" b="0" dirty="0">
                <a:solidFill>
                  <a:schemeClr val="tx1"/>
                </a:solidFill>
                <a:cs typeface="Tahoma" pitchFamily="-106" charset="0"/>
              </a:rPr>
              <a:t> passierte, ist erschwert. Jedoch teilweise möglich (gewisse Opferhilfestellen und Ambulatorien für Folter- und Kriegsopfer)</a:t>
            </a:r>
          </a:p>
        </p:txBody>
      </p:sp>
    </p:spTree>
    <p:extLst>
      <p:ext uri="{BB962C8B-B14F-4D97-AF65-F5344CB8AC3E}">
        <p14:creationId xmlns:p14="http://schemas.microsoft.com/office/powerpoint/2010/main" val="25098803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2396504ba8a_1_12"/>
          <p:cNvSpPr txBox="1">
            <a:spLocks noGrp="1"/>
          </p:cNvSpPr>
          <p:nvPr>
            <p:ph type="title"/>
          </p:nvPr>
        </p:nvSpPr>
        <p:spPr>
          <a:xfrm>
            <a:off x="6676491" y="227354"/>
            <a:ext cx="4938476" cy="1184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06" tIns="45641" rIns="91306" bIns="45641" anchor="ctr" anchorCtr="0">
            <a:spAutoFit/>
          </a:bodyPr>
          <a:lstStyle/>
          <a:p>
            <a:pPr marL="12683">
              <a:lnSpc>
                <a:spcPct val="250909"/>
              </a:lnSpc>
              <a:spcBef>
                <a:spcPts val="100"/>
              </a:spcBef>
              <a:buSzPts val="990"/>
            </a:pPr>
            <a:r>
              <a:rPr lang="de-CH" sz="2796" b="1" kern="1200" dirty="0">
                <a:solidFill>
                  <a:srgbClr val="741B47"/>
                </a:solidFill>
                <a:highlight>
                  <a:srgbClr val="EAD1DC"/>
                </a:highlight>
                <a:latin typeface="Lucida Sans"/>
                <a:ea typeface="+mn-ea"/>
                <a:cs typeface="+mn-cs"/>
              </a:rPr>
              <a:t>Lücken Opferhilfegesetz</a:t>
            </a:r>
            <a:r>
              <a:rPr lang="de-CH" sz="1200" dirty="0"/>
              <a:t> </a:t>
            </a:r>
            <a:endParaRPr sz="2696" b="1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A04F3FEC-F045-98A5-7FE7-BABD1F47FA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968" y="371293"/>
            <a:ext cx="5901373" cy="6115414"/>
          </a:xfrm>
          <a:prstGeom prst="rect">
            <a:avLst/>
          </a:prstGeom>
          <a:noFill/>
        </p:spPr>
      </p:pic>
      <p:sp>
        <p:nvSpPr>
          <p:cNvPr id="4" name="Content Placeholder 6">
            <a:extLst>
              <a:ext uri="{FF2B5EF4-FFF2-40B4-BE49-F238E27FC236}">
                <a16:creationId xmlns:a16="http://schemas.microsoft.com/office/drawing/2014/main" id="{C395F5AA-4671-A7F4-2902-FBDE447B3EB0}"/>
              </a:ext>
            </a:extLst>
          </p:cNvPr>
          <p:cNvSpPr txBox="1">
            <a:spLocks/>
          </p:cNvSpPr>
          <p:nvPr/>
        </p:nvSpPr>
        <p:spPr>
          <a:xfrm>
            <a:off x="6686220" y="1566153"/>
            <a:ext cx="5619270" cy="2752928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39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39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39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39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39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39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39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39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39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 sz="2100" kern="0" dirty="0"/>
          </a:p>
          <a:p>
            <a:r>
              <a:rPr lang="en-US" sz="2100" b="1" kern="0" dirty="0" err="1"/>
              <a:t>Appell</a:t>
            </a:r>
            <a:r>
              <a:rPr lang="en-US" sz="2100" b="1" kern="0" dirty="0"/>
              <a:t> 2019</a:t>
            </a:r>
          </a:p>
          <a:p>
            <a:endParaRPr lang="en-US" sz="2100" kern="0" dirty="0"/>
          </a:p>
          <a:p>
            <a:r>
              <a:rPr lang="de-DE" sz="2100" kern="0" dirty="0"/>
              <a:t>Spezialisierte Hilfe </a:t>
            </a:r>
            <a:r>
              <a:rPr lang="de-DE" sz="2100" b="1" kern="0" dirty="0">
                <a:solidFill>
                  <a:srgbClr val="C00000"/>
                </a:solidFill>
              </a:rPr>
              <a:t>für ALLE Gewaltbetroffenen </a:t>
            </a:r>
            <a:r>
              <a:rPr lang="de-DE" sz="2100" kern="0" dirty="0"/>
              <a:t>– unabhängig von</a:t>
            </a:r>
          </a:p>
          <a:p>
            <a:r>
              <a:rPr lang="de-DE" sz="2100" kern="0" dirty="0"/>
              <a:t>Aufenthaltsstatus und Tatort</a:t>
            </a:r>
            <a:endParaRPr lang="en-US" sz="2100" kern="0" dirty="0"/>
          </a:p>
        </p:txBody>
      </p:sp>
    </p:spTree>
    <p:extLst>
      <p:ext uri="{BB962C8B-B14F-4D97-AF65-F5344CB8AC3E}">
        <p14:creationId xmlns:p14="http://schemas.microsoft.com/office/powerpoint/2010/main" val="34794784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6"/>
          <p:cNvSpPr txBox="1">
            <a:spLocks noGrp="1"/>
          </p:cNvSpPr>
          <p:nvPr>
            <p:ph type="title"/>
          </p:nvPr>
        </p:nvSpPr>
        <p:spPr>
          <a:xfrm>
            <a:off x="686257" y="112269"/>
            <a:ext cx="8486926" cy="1385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06" tIns="45641" rIns="91306" bIns="45641" anchor="ctr" anchorCtr="0">
            <a:noAutofit/>
          </a:bodyPr>
          <a:lstStyle/>
          <a:p>
            <a:pPr marL="12683">
              <a:lnSpc>
                <a:spcPct val="250909"/>
              </a:lnSpc>
              <a:spcBef>
                <a:spcPts val="100"/>
              </a:spcBef>
              <a:buSzPct val="39285"/>
              <a:defRPr/>
            </a:pPr>
            <a:r>
              <a:rPr lang="de-DE" sz="2796" b="1" kern="1200" dirty="0">
                <a:solidFill>
                  <a:srgbClr val="741B47"/>
                </a:solidFill>
                <a:highlight>
                  <a:srgbClr val="EAD1DC"/>
                </a:highlight>
                <a:latin typeface="Lucida Sans"/>
                <a:ea typeface="+mn-ea"/>
                <a:cs typeface="+mn-cs"/>
                <a:sym typeface="Arial"/>
              </a:rPr>
              <a:t>Die Asylstrukturen erhöhen das Risiko </a:t>
            </a:r>
          </a:p>
        </p:txBody>
      </p:sp>
      <p:sp>
        <p:nvSpPr>
          <p:cNvPr id="253" name="Google Shape;253;p26"/>
          <p:cNvSpPr txBox="1">
            <a:spLocks noGrp="1"/>
          </p:cNvSpPr>
          <p:nvPr>
            <p:ph type="body" idx="1"/>
          </p:nvPr>
        </p:nvSpPr>
        <p:spPr>
          <a:xfrm>
            <a:off x="149158" y="1527243"/>
            <a:ext cx="6174709" cy="556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06" tIns="45641" rIns="91306" bIns="45641" anchor="t" anchorCtr="0">
            <a:noAutofit/>
          </a:bodyPr>
          <a:lstStyle/>
          <a:p>
            <a:pPr marL="799506" marR="38050" indent="-342900">
              <a:lnSpc>
                <a:spcPct val="115000"/>
              </a:lnSpc>
              <a:spcBef>
                <a:spcPts val="100"/>
              </a:spcBef>
              <a:buFont typeface="Wingdings" panose="05000000000000000000" pitchFamily="2" charset="2"/>
              <a:buChar char="§"/>
            </a:pPr>
            <a:r>
              <a:rPr lang="de-DE" sz="2097" i="1" dirty="0">
                <a:latin typeface="Arial"/>
                <a:ea typeface="Arial"/>
                <a:cs typeface="Arial"/>
                <a:sym typeface="Arial"/>
              </a:rPr>
              <a:t>“Viele Frauen und Mädchen fühlen sich subjektiv nicht sicher in den Unterkünften. Übergriffe und Gewaltakte passieren dort immer wieder.” (IZFG, 2019).</a:t>
            </a:r>
          </a:p>
          <a:p>
            <a:pPr marL="799506" marR="38050" indent="-342900">
              <a:lnSpc>
                <a:spcPct val="115000"/>
              </a:lnSpc>
              <a:spcBef>
                <a:spcPts val="100"/>
              </a:spcBef>
              <a:buFont typeface="Wingdings" panose="05000000000000000000" pitchFamily="2" charset="2"/>
              <a:buChar char="§"/>
            </a:pPr>
            <a:endParaRPr lang="de-DE" sz="2097" i="1" dirty="0">
              <a:latin typeface="Arial"/>
              <a:ea typeface="Arial"/>
              <a:cs typeface="Arial"/>
              <a:sym typeface="Arial"/>
            </a:endParaRPr>
          </a:p>
          <a:p>
            <a:pPr marL="799506" indent="-342900">
              <a:lnSpc>
                <a:spcPct val="115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de-DE" sz="2097" dirty="0">
                <a:latin typeface="Arial"/>
                <a:ea typeface="Arial"/>
                <a:cs typeface="Arial"/>
                <a:sym typeface="Arial"/>
              </a:rPr>
              <a:t>Im Kanton Bern gab es 2017 eine Schätzung von zwischen </a:t>
            </a:r>
            <a:r>
              <a:rPr lang="de-DE" sz="2097" b="1" dirty="0">
                <a:latin typeface="Arial"/>
                <a:ea typeface="Arial"/>
                <a:cs typeface="Arial"/>
                <a:sym typeface="Arial"/>
              </a:rPr>
              <a:t>21 und 50 Fällen </a:t>
            </a:r>
            <a:r>
              <a:rPr lang="de-DE" sz="2097" b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von sexualisierter Gewalt oder Ausbeutung </a:t>
            </a:r>
            <a:r>
              <a:rPr lang="de-DE" sz="2097" dirty="0">
                <a:latin typeface="Arial"/>
                <a:ea typeface="Arial"/>
                <a:cs typeface="Arial"/>
                <a:sym typeface="Arial"/>
              </a:rPr>
              <a:t>von Frauen in kantonalen Asylzentren </a:t>
            </a:r>
            <a:endParaRPr lang="de-DE" sz="2097" dirty="0"/>
          </a:p>
        </p:txBody>
      </p:sp>
      <p:pic>
        <p:nvPicPr>
          <p:cNvPr id="5" name="Grafik 4" descr="Ein Bild, das Kleidung, Person, Handschrift, Flasche enthält.&#10;&#10;Automatisch generierte Beschreibung">
            <a:extLst>
              <a:ext uri="{FF2B5EF4-FFF2-40B4-BE49-F238E27FC236}">
                <a16:creationId xmlns:a16="http://schemas.microsoft.com/office/drawing/2014/main" id="{A31B29F8-5B34-F6BE-6A7D-3F32C571EF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867" y="2217802"/>
            <a:ext cx="5763795" cy="3842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6379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2396504ba8a_1_12"/>
          <p:cNvSpPr txBox="1">
            <a:spLocks noGrp="1"/>
          </p:cNvSpPr>
          <p:nvPr>
            <p:ph type="title"/>
          </p:nvPr>
        </p:nvSpPr>
        <p:spPr>
          <a:xfrm>
            <a:off x="723698" y="330031"/>
            <a:ext cx="10744610" cy="22390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06" tIns="45641" rIns="91306" bIns="45641" anchor="ctr" anchorCtr="0">
            <a:spAutoFit/>
          </a:bodyPr>
          <a:lstStyle/>
          <a:p>
            <a:pPr marL="12683">
              <a:lnSpc>
                <a:spcPct val="250909"/>
              </a:lnSpc>
              <a:spcBef>
                <a:spcPts val="100"/>
              </a:spcBef>
              <a:buSzPts val="990"/>
            </a:pPr>
            <a:r>
              <a:rPr lang="en-GB" sz="2796" b="1" kern="1200" dirty="0" err="1">
                <a:solidFill>
                  <a:srgbClr val="741B47"/>
                </a:solidFill>
                <a:highlight>
                  <a:srgbClr val="EAD1DC"/>
                </a:highlight>
                <a:latin typeface="Lucida Sans"/>
                <a:ea typeface="+mn-ea"/>
                <a:cs typeface="+mn-cs"/>
                <a:sym typeface="Arial"/>
              </a:rPr>
              <a:t>Kollektive</a:t>
            </a:r>
            <a:r>
              <a:rPr lang="en-GB" sz="2796" b="1" kern="1200" dirty="0">
                <a:solidFill>
                  <a:srgbClr val="741B47"/>
                </a:solidFill>
                <a:highlight>
                  <a:srgbClr val="EAD1DC"/>
                </a:highlight>
                <a:latin typeface="Lucida Sans"/>
                <a:ea typeface="+mn-ea"/>
                <a:cs typeface="+mn-cs"/>
                <a:sym typeface="Arial"/>
              </a:rPr>
              <a:t> </a:t>
            </a:r>
            <a:r>
              <a:rPr lang="en-GB" sz="2796" b="1" kern="1200" dirty="0" err="1">
                <a:solidFill>
                  <a:srgbClr val="741B47"/>
                </a:solidFill>
                <a:highlight>
                  <a:srgbClr val="EAD1DC"/>
                </a:highlight>
                <a:latin typeface="Lucida Sans"/>
                <a:ea typeface="+mn-ea"/>
                <a:cs typeface="+mn-cs"/>
                <a:sym typeface="Arial"/>
              </a:rPr>
              <a:t>Unterbringung</a:t>
            </a:r>
            <a:r>
              <a:rPr lang="en-GB" sz="2796" b="1" kern="1200" dirty="0">
                <a:solidFill>
                  <a:srgbClr val="741B47"/>
                </a:solidFill>
                <a:highlight>
                  <a:srgbClr val="EAD1DC"/>
                </a:highlight>
                <a:latin typeface="Lucida Sans"/>
                <a:ea typeface="+mn-ea"/>
                <a:cs typeface="+mn-cs"/>
                <a:sym typeface="Arial"/>
              </a:rPr>
              <a:t> </a:t>
            </a:r>
            <a:r>
              <a:rPr lang="en-GB" sz="2796" b="1" kern="1200" dirty="0" err="1">
                <a:solidFill>
                  <a:srgbClr val="741B47"/>
                </a:solidFill>
                <a:highlight>
                  <a:srgbClr val="EAD1DC"/>
                </a:highlight>
                <a:latin typeface="Lucida Sans"/>
                <a:ea typeface="+mn-ea"/>
                <a:cs typeface="+mn-cs"/>
                <a:sym typeface="Arial"/>
              </a:rPr>
              <a:t>im</a:t>
            </a:r>
            <a:r>
              <a:rPr lang="en-GB" sz="2796" b="1" kern="1200" dirty="0">
                <a:solidFill>
                  <a:srgbClr val="741B47"/>
                </a:solidFill>
                <a:highlight>
                  <a:srgbClr val="EAD1DC"/>
                </a:highlight>
                <a:latin typeface="Lucida Sans"/>
                <a:ea typeface="+mn-ea"/>
                <a:cs typeface="+mn-cs"/>
                <a:sym typeface="Arial"/>
              </a:rPr>
              <a:t> </a:t>
            </a:r>
            <a:r>
              <a:rPr lang="en-GB" sz="2796" b="1" kern="1200" dirty="0" err="1">
                <a:solidFill>
                  <a:srgbClr val="741B47"/>
                </a:solidFill>
                <a:highlight>
                  <a:srgbClr val="EAD1DC"/>
                </a:highlight>
                <a:latin typeface="Lucida Sans"/>
                <a:ea typeface="+mn-ea"/>
                <a:cs typeface="+mn-cs"/>
                <a:sym typeface="Arial"/>
              </a:rPr>
              <a:t>Asylbereich</a:t>
            </a:r>
            <a:r>
              <a:rPr lang="en-GB" sz="2796" b="1" kern="1200" dirty="0">
                <a:solidFill>
                  <a:srgbClr val="741B47"/>
                </a:solidFill>
                <a:highlight>
                  <a:srgbClr val="EAD1DC"/>
                </a:highlight>
                <a:latin typeface="Lucida Sans"/>
                <a:ea typeface="+mn-ea"/>
                <a:cs typeface="+mn-cs"/>
                <a:sym typeface="Arial"/>
              </a:rPr>
              <a:t> </a:t>
            </a:r>
            <a:endParaRPr sz="2796" b="1" kern="1200" dirty="0">
              <a:solidFill>
                <a:srgbClr val="741B47"/>
              </a:solidFill>
              <a:highlight>
                <a:srgbClr val="EAD1DC"/>
              </a:highlight>
              <a:latin typeface="Lucida Sans"/>
              <a:ea typeface="+mn-ea"/>
              <a:cs typeface="+mn-cs"/>
              <a:sym typeface="Arial"/>
            </a:endParaRPr>
          </a:p>
          <a:p>
            <a:pPr marL="12683">
              <a:lnSpc>
                <a:spcPct val="250909"/>
              </a:lnSpc>
              <a:spcBef>
                <a:spcPts val="100"/>
              </a:spcBef>
              <a:buSzPts val="990"/>
            </a:pPr>
            <a:endParaRPr sz="2696" b="1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g2396504ba8a_1_12"/>
          <p:cNvSpPr txBox="1">
            <a:spLocks noGrp="1"/>
          </p:cNvSpPr>
          <p:nvPr>
            <p:ph type="body" idx="1"/>
          </p:nvPr>
        </p:nvSpPr>
        <p:spPr>
          <a:xfrm>
            <a:off x="660515" y="1539510"/>
            <a:ext cx="10327253" cy="4922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06" tIns="45641" rIns="91306" bIns="45641" anchor="t" anchorCtr="0">
            <a:noAutofit/>
          </a:bodyPr>
          <a:lstStyle/>
          <a:p>
            <a:pPr indent="-361479">
              <a:lnSpc>
                <a:spcPct val="115000"/>
              </a:lnSpc>
              <a:spcBef>
                <a:spcPts val="100"/>
              </a:spcBef>
              <a:buSzPts val="2100"/>
              <a:buFont typeface="Wingdings" panose="05000000000000000000" pitchFamily="2" charset="2"/>
              <a:buChar char="§"/>
            </a:pPr>
            <a:r>
              <a:rPr lang="en-GB" sz="2097" b="1" dirty="0" err="1">
                <a:latin typeface="Arial"/>
                <a:ea typeface="Arial"/>
                <a:cs typeface="Arial"/>
                <a:sym typeface="Arial"/>
              </a:rPr>
              <a:t>Unterbringung</a:t>
            </a:r>
            <a:r>
              <a:rPr lang="en-GB" sz="2097" b="1" dirty="0">
                <a:latin typeface="Arial"/>
                <a:ea typeface="Arial"/>
                <a:cs typeface="Arial"/>
                <a:sym typeface="Arial"/>
              </a:rPr>
              <a:t> in </a:t>
            </a:r>
            <a:r>
              <a:rPr lang="en-GB" sz="2097" b="1" dirty="0" err="1">
                <a:latin typeface="Arial"/>
                <a:ea typeface="Arial"/>
                <a:cs typeface="Arial"/>
                <a:sym typeface="Arial"/>
              </a:rPr>
              <a:t>kollektiven</a:t>
            </a:r>
            <a:r>
              <a:rPr lang="en-GB" sz="2097" b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97" b="1" dirty="0" err="1">
                <a:latin typeface="Arial"/>
                <a:ea typeface="Arial"/>
                <a:cs typeface="Arial"/>
                <a:sym typeface="Arial"/>
              </a:rPr>
              <a:t>Strukturen</a:t>
            </a:r>
            <a:r>
              <a:rPr lang="en-GB" sz="2097" b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97" dirty="0" err="1">
                <a:latin typeface="Arial"/>
                <a:ea typeface="Arial"/>
                <a:cs typeface="Arial"/>
                <a:sym typeface="Arial"/>
              </a:rPr>
              <a:t>ist</a:t>
            </a:r>
            <a:r>
              <a:rPr lang="en-GB" sz="2097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97" dirty="0" err="1">
                <a:latin typeface="Arial"/>
                <a:ea typeface="Arial"/>
                <a:cs typeface="Arial"/>
                <a:sym typeface="Arial"/>
              </a:rPr>
              <a:t>eine</a:t>
            </a:r>
            <a:r>
              <a:rPr lang="en-GB" sz="2097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97" dirty="0" err="1">
                <a:latin typeface="Arial"/>
                <a:ea typeface="Arial"/>
                <a:cs typeface="Arial"/>
                <a:sym typeface="Arial"/>
              </a:rPr>
              <a:t>gängige</a:t>
            </a:r>
            <a:r>
              <a:rPr lang="en-GB" sz="2097" dirty="0">
                <a:latin typeface="Arial"/>
                <a:ea typeface="Arial"/>
                <a:cs typeface="Arial"/>
                <a:sym typeface="Arial"/>
              </a:rPr>
              <a:t> Praxis:</a:t>
            </a:r>
            <a:endParaRPr sz="2097" dirty="0">
              <a:latin typeface="Arial"/>
              <a:ea typeface="Arial"/>
              <a:cs typeface="Arial"/>
              <a:sym typeface="Arial"/>
            </a:endParaRPr>
          </a:p>
          <a:p>
            <a:pPr indent="0">
              <a:lnSpc>
                <a:spcPct val="115000"/>
              </a:lnSpc>
              <a:spcBef>
                <a:spcPts val="100"/>
              </a:spcBef>
              <a:buNone/>
            </a:pPr>
            <a:endParaRPr lang="en-GB" sz="2097" dirty="0">
              <a:latin typeface="Arial"/>
              <a:ea typeface="Arial"/>
              <a:cs typeface="Arial"/>
              <a:sym typeface="Arial"/>
            </a:endParaRPr>
          </a:p>
          <a:p>
            <a:pPr indent="0">
              <a:lnSpc>
                <a:spcPct val="115000"/>
              </a:lnSpc>
              <a:spcBef>
                <a:spcPts val="100"/>
              </a:spcBef>
              <a:buNone/>
            </a:pPr>
            <a:r>
              <a:rPr lang="en-GB" sz="2097" dirty="0" err="1">
                <a:latin typeface="Arial"/>
                <a:ea typeface="Arial"/>
                <a:cs typeface="Arial"/>
                <a:sym typeface="Arial"/>
              </a:rPr>
              <a:t>Im</a:t>
            </a:r>
            <a:r>
              <a:rPr lang="en-GB" sz="2097" dirty="0">
                <a:latin typeface="Arial"/>
                <a:ea typeface="Arial"/>
                <a:cs typeface="Arial"/>
                <a:sym typeface="Arial"/>
              </a:rPr>
              <a:t> Kanton Bern </a:t>
            </a:r>
            <a:r>
              <a:rPr lang="en-GB" sz="2097" dirty="0" err="1">
                <a:latin typeface="Arial"/>
                <a:ea typeface="Arial"/>
                <a:cs typeface="Arial"/>
                <a:sym typeface="Arial"/>
              </a:rPr>
              <a:t>haben</a:t>
            </a:r>
            <a:r>
              <a:rPr lang="en-GB" sz="2097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97" dirty="0" err="1">
                <a:latin typeface="Arial"/>
                <a:ea typeface="Arial"/>
                <a:cs typeface="Arial"/>
                <a:sym typeface="Arial"/>
              </a:rPr>
              <a:t>solche</a:t>
            </a:r>
            <a:r>
              <a:rPr lang="en-GB" sz="2097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97" dirty="0" err="1">
                <a:latin typeface="Arial"/>
                <a:ea typeface="Arial"/>
                <a:cs typeface="Arial"/>
                <a:sym typeface="Arial"/>
              </a:rPr>
              <a:t>Strukturen</a:t>
            </a:r>
            <a:r>
              <a:rPr lang="en-GB" sz="2097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97" dirty="0" err="1">
                <a:latin typeface="Arial"/>
                <a:ea typeface="Arial"/>
                <a:cs typeface="Arial"/>
                <a:sym typeface="Arial"/>
              </a:rPr>
              <a:t>eine</a:t>
            </a:r>
            <a:r>
              <a:rPr lang="en-GB" sz="2097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97" dirty="0" err="1">
                <a:latin typeface="Arial"/>
                <a:ea typeface="Arial"/>
                <a:cs typeface="Arial"/>
                <a:sym typeface="Arial"/>
              </a:rPr>
              <a:t>Kapazität</a:t>
            </a:r>
            <a:r>
              <a:rPr lang="en-GB" sz="2097" dirty="0">
                <a:latin typeface="Arial"/>
                <a:ea typeface="Arial"/>
                <a:cs typeface="Arial"/>
                <a:sym typeface="Arial"/>
              </a:rPr>
              <a:t> von 100 bis </a:t>
            </a:r>
            <a:r>
              <a:rPr lang="en-GB" sz="2097" dirty="0" err="1">
                <a:latin typeface="Arial"/>
                <a:ea typeface="Arial"/>
                <a:cs typeface="Arial"/>
                <a:sym typeface="Arial"/>
              </a:rPr>
              <a:t>über</a:t>
            </a:r>
            <a:r>
              <a:rPr lang="en-GB" sz="2097" dirty="0">
                <a:latin typeface="Arial"/>
                <a:ea typeface="Arial"/>
                <a:cs typeface="Arial"/>
                <a:sym typeface="Arial"/>
              </a:rPr>
              <a:t> 200 </a:t>
            </a:r>
            <a:r>
              <a:rPr lang="en-GB" sz="2097" dirty="0" err="1">
                <a:latin typeface="Arial"/>
                <a:ea typeface="Arial"/>
                <a:cs typeface="Arial"/>
                <a:sym typeface="Arial"/>
              </a:rPr>
              <a:t>Personen</a:t>
            </a:r>
            <a:r>
              <a:rPr lang="en-GB" sz="2097" dirty="0">
                <a:latin typeface="Arial"/>
                <a:ea typeface="Arial"/>
                <a:cs typeface="Arial"/>
                <a:sym typeface="Arial"/>
              </a:rPr>
              <a:t> </a:t>
            </a:r>
            <a:endParaRPr sz="2097" dirty="0">
              <a:latin typeface="Arial"/>
              <a:ea typeface="Arial"/>
              <a:cs typeface="Arial"/>
              <a:sym typeface="Arial"/>
            </a:endParaRPr>
          </a:p>
          <a:p>
            <a:pPr marL="799506" indent="-342900">
              <a:lnSpc>
                <a:spcPct val="115000"/>
              </a:lnSpc>
              <a:spcBef>
                <a:spcPts val="100"/>
              </a:spcBef>
              <a:buFont typeface="Wingdings" panose="05000000000000000000" pitchFamily="2" charset="2"/>
              <a:buChar char="§"/>
            </a:pPr>
            <a:endParaRPr sz="2097" dirty="0">
              <a:latin typeface="Arial"/>
              <a:ea typeface="Arial"/>
              <a:cs typeface="Arial"/>
              <a:sym typeface="Arial"/>
            </a:endParaRPr>
          </a:p>
          <a:p>
            <a:pPr indent="-361479">
              <a:lnSpc>
                <a:spcPct val="115000"/>
              </a:lnSpc>
              <a:spcBef>
                <a:spcPts val="100"/>
              </a:spcBef>
              <a:buSzPts val="2100"/>
              <a:buFont typeface="Wingdings" panose="05000000000000000000" pitchFamily="2" charset="2"/>
              <a:buChar char="§"/>
            </a:pPr>
            <a:r>
              <a:rPr lang="en-GB" sz="2097" dirty="0" err="1">
                <a:latin typeface="Arial"/>
                <a:ea typeface="Arial"/>
                <a:cs typeface="Arial"/>
                <a:sym typeface="Arial"/>
              </a:rPr>
              <a:t>Seit</a:t>
            </a:r>
            <a:r>
              <a:rPr lang="en-GB" sz="2097" dirty="0">
                <a:latin typeface="Arial"/>
                <a:ea typeface="Arial"/>
                <a:cs typeface="Arial"/>
                <a:sym typeface="Arial"/>
              </a:rPr>
              <a:t> 2020 </a:t>
            </a:r>
            <a:r>
              <a:rPr lang="en-GB" sz="2097" b="1" dirty="0"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en-GB" sz="2097" b="1" dirty="0" err="1">
                <a:latin typeface="Arial"/>
                <a:ea typeface="Arial"/>
                <a:cs typeface="Arial"/>
                <a:sym typeface="Arial"/>
              </a:rPr>
              <a:t>Neustrukturierung</a:t>
            </a:r>
            <a:r>
              <a:rPr lang="en-GB" sz="2097" b="1" dirty="0">
                <a:latin typeface="Arial"/>
                <a:ea typeface="Arial"/>
                <a:cs typeface="Arial"/>
                <a:sym typeface="Arial"/>
              </a:rPr>
              <a:t> des </a:t>
            </a:r>
            <a:r>
              <a:rPr lang="en-GB" sz="2097" b="1" dirty="0" err="1">
                <a:latin typeface="Arial"/>
                <a:ea typeface="Arial"/>
                <a:cs typeface="Arial"/>
                <a:sym typeface="Arial"/>
              </a:rPr>
              <a:t>Asyl</a:t>
            </a:r>
            <a:r>
              <a:rPr lang="en-GB" sz="2097" b="1" dirty="0">
                <a:latin typeface="Arial"/>
                <a:ea typeface="Arial"/>
                <a:cs typeface="Arial"/>
                <a:sym typeface="Arial"/>
              </a:rPr>
              <a:t>- und </a:t>
            </a:r>
            <a:r>
              <a:rPr lang="en-GB" sz="2097" b="1" dirty="0" err="1">
                <a:latin typeface="Arial"/>
                <a:ea typeface="Arial"/>
                <a:cs typeface="Arial"/>
                <a:sym typeface="Arial"/>
              </a:rPr>
              <a:t>Flüchtlingsbereichs</a:t>
            </a:r>
            <a:r>
              <a:rPr lang="en-GB" sz="2097" b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97" b="1" dirty="0" err="1">
                <a:latin typeface="Arial"/>
                <a:ea typeface="Arial"/>
                <a:cs typeface="Arial"/>
                <a:sym typeface="Arial"/>
              </a:rPr>
              <a:t>im</a:t>
            </a:r>
            <a:r>
              <a:rPr lang="en-GB" sz="2097" b="1" dirty="0">
                <a:latin typeface="Arial"/>
                <a:ea typeface="Arial"/>
                <a:cs typeface="Arial"/>
                <a:sym typeface="Arial"/>
              </a:rPr>
              <a:t> Kanton Bern (NA-BE) </a:t>
            </a:r>
            <a:endParaRPr sz="2097" b="1" dirty="0">
              <a:latin typeface="Arial"/>
              <a:ea typeface="Arial"/>
              <a:cs typeface="Arial"/>
              <a:sym typeface="Arial"/>
            </a:endParaRPr>
          </a:p>
          <a:p>
            <a:pPr marL="799506" indent="-342900">
              <a:lnSpc>
                <a:spcPct val="115000"/>
              </a:lnSpc>
              <a:spcBef>
                <a:spcPts val="100"/>
              </a:spcBef>
              <a:buFont typeface="Wingdings" panose="05000000000000000000" pitchFamily="2" charset="2"/>
              <a:buChar char="§"/>
            </a:pPr>
            <a:endParaRPr sz="2097" b="1" dirty="0">
              <a:latin typeface="Arial"/>
              <a:ea typeface="Arial"/>
              <a:cs typeface="Arial"/>
              <a:sym typeface="Arial"/>
            </a:endParaRPr>
          </a:p>
          <a:p>
            <a:pPr indent="-361479">
              <a:lnSpc>
                <a:spcPct val="115000"/>
              </a:lnSpc>
              <a:spcBef>
                <a:spcPts val="100"/>
              </a:spcBef>
              <a:buSzPts val="2100"/>
              <a:buFont typeface="Wingdings" panose="05000000000000000000" pitchFamily="2" charset="2"/>
              <a:buChar char="§"/>
            </a:pPr>
            <a:r>
              <a:rPr lang="en-GB" sz="2097" dirty="0" err="1">
                <a:latin typeface="Arial"/>
                <a:ea typeface="Arial"/>
                <a:cs typeface="Arial"/>
                <a:sym typeface="Arial"/>
              </a:rPr>
              <a:t>Im</a:t>
            </a:r>
            <a:r>
              <a:rPr lang="en-GB" sz="2097" dirty="0">
                <a:latin typeface="Arial"/>
                <a:ea typeface="Arial"/>
                <a:cs typeface="Arial"/>
                <a:sym typeface="Arial"/>
              </a:rPr>
              <a:t> Kanton Bern </a:t>
            </a:r>
            <a:r>
              <a:rPr lang="en-GB" sz="2097" dirty="0" err="1">
                <a:latin typeface="Arial"/>
                <a:ea typeface="Arial"/>
                <a:cs typeface="Arial"/>
                <a:sym typeface="Arial"/>
              </a:rPr>
              <a:t>ist</a:t>
            </a:r>
            <a:r>
              <a:rPr lang="en-GB" sz="2097" dirty="0">
                <a:latin typeface="Arial"/>
                <a:ea typeface="Arial"/>
                <a:cs typeface="Arial"/>
                <a:sym typeface="Arial"/>
              </a:rPr>
              <a:t> der </a:t>
            </a:r>
            <a:r>
              <a:rPr lang="en-GB" sz="2097" b="1" dirty="0" err="1">
                <a:latin typeface="Arial"/>
                <a:ea typeface="Arial"/>
                <a:cs typeface="Arial"/>
                <a:sym typeface="Arial"/>
              </a:rPr>
              <a:t>Betrieb</a:t>
            </a:r>
            <a:r>
              <a:rPr lang="en-GB" sz="2097" b="1" dirty="0">
                <a:latin typeface="Arial"/>
                <a:ea typeface="Arial"/>
                <a:cs typeface="Arial"/>
                <a:sym typeface="Arial"/>
              </a:rPr>
              <a:t> der </a:t>
            </a:r>
            <a:r>
              <a:rPr lang="en-GB" sz="2097" b="1" dirty="0" err="1">
                <a:latin typeface="Arial"/>
                <a:ea typeface="Arial"/>
                <a:cs typeface="Arial"/>
                <a:sym typeface="Arial"/>
              </a:rPr>
              <a:t>Zentren</a:t>
            </a:r>
            <a:r>
              <a:rPr lang="en-GB" sz="2097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97" dirty="0" err="1">
                <a:latin typeface="Arial"/>
                <a:ea typeface="Arial"/>
                <a:cs typeface="Arial"/>
                <a:sym typeface="Arial"/>
              </a:rPr>
              <a:t>zwischen</a:t>
            </a:r>
            <a:r>
              <a:rPr lang="en-GB" sz="2097" dirty="0">
                <a:latin typeface="Arial"/>
                <a:ea typeface="Arial"/>
                <a:cs typeface="Arial"/>
                <a:sym typeface="Arial"/>
              </a:rPr>
              <a:t> Non-Profit-</a:t>
            </a:r>
            <a:r>
              <a:rPr lang="en-GB" sz="2097" dirty="0" err="1">
                <a:latin typeface="Arial"/>
                <a:ea typeface="Arial"/>
                <a:cs typeface="Arial"/>
                <a:sym typeface="Arial"/>
              </a:rPr>
              <a:t>Organisationen</a:t>
            </a:r>
            <a:r>
              <a:rPr lang="en-GB" sz="2097" dirty="0"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en-GB" sz="2097" dirty="0" err="1">
                <a:latin typeface="Arial"/>
                <a:ea typeface="Arial"/>
                <a:cs typeface="Arial"/>
                <a:sym typeface="Arial"/>
              </a:rPr>
              <a:t>z.B.</a:t>
            </a:r>
            <a:r>
              <a:rPr lang="en-GB" sz="2097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97" dirty="0" err="1">
                <a:latin typeface="Arial"/>
                <a:ea typeface="Arial"/>
                <a:cs typeface="Arial"/>
                <a:sym typeface="Arial"/>
              </a:rPr>
              <a:t>Heilsarmee</a:t>
            </a:r>
            <a:r>
              <a:rPr lang="en-GB" sz="2097" dirty="0">
                <a:latin typeface="Arial"/>
                <a:ea typeface="Arial"/>
                <a:cs typeface="Arial"/>
                <a:sym typeface="Arial"/>
              </a:rPr>
              <a:t>, SRK) und </a:t>
            </a:r>
            <a:r>
              <a:rPr lang="en-GB" sz="2097" dirty="0" err="1">
                <a:latin typeface="Arial"/>
                <a:ea typeface="Arial"/>
                <a:cs typeface="Arial"/>
                <a:sym typeface="Arial"/>
              </a:rPr>
              <a:t>einem</a:t>
            </a:r>
            <a:r>
              <a:rPr lang="en-GB" sz="2097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97" dirty="0" err="1">
                <a:latin typeface="Arial"/>
                <a:ea typeface="Arial"/>
                <a:cs typeface="Arial"/>
                <a:sym typeface="Arial"/>
              </a:rPr>
              <a:t>privaten</a:t>
            </a:r>
            <a:r>
              <a:rPr lang="en-GB" sz="2097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97" dirty="0" err="1">
                <a:latin typeface="Arial"/>
                <a:ea typeface="Arial"/>
                <a:cs typeface="Arial"/>
                <a:sym typeface="Arial"/>
              </a:rPr>
              <a:t>Dienstleister</a:t>
            </a:r>
            <a:r>
              <a:rPr lang="en-GB" sz="2097" dirty="0">
                <a:latin typeface="Arial"/>
                <a:ea typeface="Arial"/>
                <a:cs typeface="Arial"/>
                <a:sym typeface="Arial"/>
              </a:rPr>
              <a:t> (ORS) </a:t>
            </a:r>
            <a:r>
              <a:rPr lang="en-GB" sz="2097" dirty="0" err="1">
                <a:latin typeface="Arial"/>
                <a:ea typeface="Arial"/>
                <a:cs typeface="Arial"/>
                <a:sym typeface="Arial"/>
              </a:rPr>
              <a:t>aufgeteilt</a:t>
            </a:r>
            <a:r>
              <a:rPr lang="en-GB" sz="2097" dirty="0">
                <a:latin typeface="Arial"/>
                <a:ea typeface="Arial"/>
                <a:cs typeface="Arial"/>
                <a:sym typeface="Arial"/>
              </a:rPr>
              <a:t>. </a:t>
            </a:r>
            <a:endParaRPr sz="2097" b="1"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Benutzerdefiniertes Design">
  <a:themeElements>
    <a:clrScheme name="Brava Ne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3E33"/>
      </a:accent1>
      <a:accent2>
        <a:srgbClr val="FF6960"/>
      </a:accent2>
      <a:accent3>
        <a:srgbClr val="FF8F88"/>
      </a:accent3>
      <a:accent4>
        <a:srgbClr val="FFB4AF"/>
      </a:accent4>
      <a:accent5>
        <a:srgbClr val="FFDAD7"/>
      </a:accent5>
      <a:accent6>
        <a:srgbClr val="FFECEB"/>
      </a:accent6>
      <a:hlink>
        <a:srgbClr val="0563C1"/>
      </a:hlink>
      <a:folHlink>
        <a:srgbClr val="954F72"/>
      </a:folHlink>
    </a:clrScheme>
    <a:fontScheme name="Axp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7" id="{3848318A-9FFF-42EB-AC55-7249BE6565B6}" vid="{716D9DE8-D5FE-417B-BC0F-9E42D68E2702}"/>
    </a:ext>
  </a:extLst>
</a:theme>
</file>

<file path=ppt/theme/theme4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599</Words>
  <Application>Microsoft Office PowerPoint</Application>
  <PresentationFormat>Breitbild</PresentationFormat>
  <Paragraphs>78</Paragraphs>
  <Slides>12</Slides>
  <Notes>12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12</vt:i4>
      </vt:variant>
    </vt:vector>
  </HeadingPairs>
  <TitlesOfParts>
    <vt:vector size="22" baseType="lpstr">
      <vt:lpstr>Arial</vt:lpstr>
      <vt:lpstr>Calibri</vt:lpstr>
      <vt:lpstr>Calibri Light</vt:lpstr>
      <vt:lpstr>Lucida Sans</vt:lpstr>
      <vt:lpstr>Rand Medium</vt:lpstr>
      <vt:lpstr>Tahoma</vt:lpstr>
      <vt:lpstr>Wingdings</vt:lpstr>
      <vt:lpstr>Office</vt:lpstr>
      <vt:lpstr>1_Office</vt:lpstr>
      <vt:lpstr>Benutzerdefiniertes Design</vt:lpstr>
      <vt:lpstr>Research gaps</vt:lpstr>
      <vt:lpstr>PowerPoint-Präsentation</vt:lpstr>
      <vt:lpstr>Geflüchtete Frauen im Asylkontext </vt:lpstr>
      <vt:lpstr>Frausein und Fluchterfahrung</vt:lpstr>
      <vt:lpstr>PowerPoint-Präsentation</vt:lpstr>
      <vt:lpstr>Lücken Opferhilfegesetz </vt:lpstr>
      <vt:lpstr>Lücken Opferhilfegesetz </vt:lpstr>
      <vt:lpstr>Die Asylstrukturen erhöhen das Risiko </vt:lpstr>
      <vt:lpstr>Kollektive Unterbringung im Asylbereich  </vt:lpstr>
      <vt:lpstr>Gendersensible Unterbringung </vt:lpstr>
      <vt:lpstr>Gendersensible Unterbringung </vt:lpstr>
      <vt:lpstr>Research gaps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Umsetzung der Istanbul-Konvention in den Asylzentren und Unterkünften im Kanton Bern</dc:title>
  <dc:creator>Tahmina Taghiyeva</dc:creator>
  <cp:lastModifiedBy>Gerber Peter</cp:lastModifiedBy>
  <cp:revision>6</cp:revision>
  <dcterms:created xsi:type="dcterms:W3CDTF">2023-09-04T15:01:17Z</dcterms:created>
  <dcterms:modified xsi:type="dcterms:W3CDTF">2023-09-13T08:52:55Z</dcterms:modified>
</cp:coreProperties>
</file>