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3495"/>
  </p:normalViewPr>
  <p:slideViewPr>
    <p:cSldViewPr snapToGrid="0">
      <p:cViewPr varScale="1">
        <p:scale>
          <a:sx n="103" d="100"/>
          <a:sy n="103" d="100"/>
        </p:scale>
        <p:origin x="114" y="192"/>
      </p:cViewPr>
      <p:guideLst/>
    </p:cSldViewPr>
  </p:slideViewPr>
  <p:outlineViewPr>
    <p:cViewPr>
      <p:scale>
        <a:sx n="33" d="100"/>
        <a:sy n="33" d="100"/>
      </p:scale>
      <p:origin x="0" y="-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00508C-E1C2-963E-A0ED-7B1981DFB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6374561" cy="3253674"/>
          </a:xfrm>
        </p:spPr>
        <p:txBody>
          <a:bodyPr/>
          <a:lstStyle/>
          <a:p>
            <a:r>
              <a:rPr lang="de-DE" dirty="0"/>
              <a:t>Asylsystem am Anschlag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94EEBEF-CCD0-71C5-F05C-0A7119E5F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Aus Sicht der Seelsorge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AF8A7B8-6558-8824-415B-FD670FE3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547" y="759940"/>
            <a:ext cx="4488453" cy="53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60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DF8725-1A5E-6097-1D1E-06677F61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4 Aspekte des Wohlbefindens</a:t>
            </a:r>
            <a:br>
              <a:rPr lang="de-DE" dirty="0"/>
            </a:br>
            <a:br>
              <a:rPr lang="de-DE" dirty="0"/>
            </a:br>
            <a:r>
              <a:rPr lang="de-DE" dirty="0"/>
              <a:t>psychische</a:t>
            </a:r>
            <a:br>
              <a:rPr lang="de-DE" dirty="0"/>
            </a:br>
            <a:r>
              <a:rPr lang="de-DE" dirty="0"/>
              <a:t>körperliche</a:t>
            </a:r>
            <a:br>
              <a:rPr lang="de-DE" dirty="0"/>
            </a:br>
            <a:r>
              <a:rPr lang="de-DE" dirty="0"/>
              <a:t>soziale </a:t>
            </a:r>
            <a:br>
              <a:rPr lang="de-DE" dirty="0"/>
            </a:br>
            <a:r>
              <a:rPr lang="de-DE" dirty="0"/>
              <a:t>spirituelle</a:t>
            </a: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pic>
        <p:nvPicPr>
          <p:cNvPr id="5" name="Inhaltsplatzhalter 4" descr="Ein Bild, das Schmetterling, Nachtfalter und Schmetterlinge enthält.&#10;&#10;Automatisch generierte Beschreibung">
            <a:extLst>
              <a:ext uri="{FF2B5EF4-FFF2-40B4-BE49-F238E27FC236}">
                <a16:creationId xmlns:a16="http://schemas.microsoft.com/office/drawing/2014/main" id="{BDEC0320-D58E-1BD3-F834-9ACE61154A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811" y="755374"/>
            <a:ext cx="6907427" cy="5337313"/>
          </a:xfrm>
        </p:spPr>
      </p:pic>
    </p:spTree>
    <p:extLst>
      <p:ext uri="{BB962C8B-B14F-4D97-AF65-F5344CB8AC3E}">
        <p14:creationId xmlns:p14="http://schemas.microsoft.com/office/powerpoint/2010/main" val="3434654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F0EED5-5F8B-3401-CFA1-6ECAA8C8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Autofit/>
          </a:bodyPr>
          <a:lstStyle/>
          <a:p>
            <a:r>
              <a:rPr lang="de-DE" sz="3200" b="1" dirty="0"/>
              <a:t>Ausgangslage und Bedürfnisse der Asylsuchenden im BAZ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25CAA6-9768-4531-787F-A864366E1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0395"/>
            <a:ext cx="6054557" cy="3274586"/>
          </a:xfrm>
        </p:spPr>
        <p:txBody>
          <a:bodyPr anchor="t">
            <a:normAutofit fontScale="92500"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FFFFFF"/>
                </a:solidFill>
              </a:rPr>
              <a:t>Grenzen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überwinden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-&gt; Schutz, </a:t>
            </a:r>
            <a:r>
              <a:rPr lang="en-US" sz="2400" b="1" dirty="0" err="1">
                <a:solidFill>
                  <a:srgbClr val="FFFFFF"/>
                </a:solidFill>
              </a:rPr>
              <a:t>Sicherheit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Angenommensein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Wärme</a:t>
            </a:r>
            <a:br>
              <a:rPr lang="en-US" sz="2400" b="1" dirty="0">
                <a:solidFill>
                  <a:srgbClr val="FFFFFF"/>
                </a:solidFill>
              </a:rPr>
            </a:b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 err="1">
                <a:solidFill>
                  <a:srgbClr val="FFFFFF"/>
                </a:solidFill>
              </a:rPr>
              <a:t>Ablehnung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-&gt;  </a:t>
            </a:r>
            <a:r>
              <a:rPr lang="en-US" sz="2400" b="1" dirty="0" err="1">
                <a:solidFill>
                  <a:srgbClr val="FFFFFF"/>
                </a:solidFill>
              </a:rPr>
              <a:t>Resonanz</a:t>
            </a:r>
            <a:r>
              <a:rPr lang="en-US" sz="2400" b="1" dirty="0">
                <a:solidFill>
                  <a:srgbClr val="FFFFFF"/>
                </a:solidFill>
              </a:rPr>
              <a:t>, Not </a:t>
            </a:r>
            <a:r>
              <a:rPr lang="en-US" sz="2400" b="1" dirty="0" err="1">
                <a:solidFill>
                  <a:srgbClr val="FFFFFF"/>
                </a:solidFill>
              </a:rPr>
              <a:t>erkennen</a:t>
            </a:r>
            <a:endParaRPr lang="en-US" sz="24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FFFF"/>
                </a:solidFill>
              </a:rPr>
              <a:t>Stress, </a:t>
            </a:r>
            <a:r>
              <a:rPr lang="en-US" sz="2400" b="1" dirty="0" err="1">
                <a:solidFill>
                  <a:srgbClr val="FFFFFF"/>
                </a:solidFill>
              </a:rPr>
              <a:t>Anspannung</a:t>
            </a:r>
            <a:r>
              <a:rPr lang="en-US" sz="2400" b="1" dirty="0">
                <a:solidFill>
                  <a:srgbClr val="FFFFFF"/>
                </a:solidFill>
              </a:rPr>
              <a:t>, </a:t>
            </a:r>
            <a:r>
              <a:rPr lang="en-US" sz="2400" b="1" dirty="0" err="1">
                <a:solidFill>
                  <a:srgbClr val="FFFFFF"/>
                </a:solidFill>
              </a:rPr>
              <a:t>Ungewissheit</a:t>
            </a:r>
            <a:br>
              <a:rPr lang="en-US" sz="2400" b="1" dirty="0">
                <a:solidFill>
                  <a:srgbClr val="FFFFFF"/>
                </a:solidFill>
              </a:rPr>
            </a:br>
            <a:r>
              <a:rPr lang="en-US" sz="2400" b="1" dirty="0">
                <a:solidFill>
                  <a:srgbClr val="FFFFFF"/>
                </a:solidFill>
              </a:rPr>
              <a:t>-&gt; </a:t>
            </a:r>
            <a:r>
              <a:rPr lang="en-US" sz="2400" b="1" dirty="0" err="1">
                <a:solidFill>
                  <a:srgbClr val="FFFFFF"/>
                </a:solidFill>
              </a:rPr>
              <a:t>Verlässlichkeit</a:t>
            </a:r>
            <a:br>
              <a:rPr lang="en-US" sz="2400" b="1" dirty="0">
                <a:solidFill>
                  <a:srgbClr val="FFFFFF"/>
                </a:solidFill>
              </a:rPr>
            </a:br>
            <a:endParaRPr lang="en-US" sz="2400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700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4" name="Grafik 3" descr="Ein Bild, das Farbigkeit, Screenshot, Kunst enthält.&#10;&#10;Automatisch generierte Beschreibung">
            <a:extLst>
              <a:ext uri="{FF2B5EF4-FFF2-40B4-BE49-F238E27FC236}">
                <a16:creationId xmlns:a16="http://schemas.microsoft.com/office/drawing/2014/main" id="{289D8709-856D-D434-28CC-6A5409BF2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880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0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6CFE51-4A15-E365-1652-676E94834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46" y="1123838"/>
            <a:ext cx="4004918" cy="426243"/>
          </a:xfrm>
        </p:spPr>
        <p:txBody>
          <a:bodyPr>
            <a:normAutofit fontScale="90000"/>
          </a:bodyPr>
          <a:lstStyle/>
          <a:p>
            <a:r>
              <a:rPr lang="de-DE" sz="3200" b="1" dirty="0"/>
              <a:t>Traumatische Erfahrungen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564569D-4319-B109-5728-7A2E1F841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034" y="1911920"/>
            <a:ext cx="4004918" cy="4545919"/>
          </a:xfrm>
        </p:spPr>
        <p:txBody>
          <a:bodyPr anchor="t"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6400" b="1" dirty="0" err="1">
                <a:solidFill>
                  <a:srgbClr val="FFFFFF"/>
                </a:solidFill>
              </a:rPr>
              <a:t>Machtverhältnisse</a:t>
            </a:r>
            <a:r>
              <a:rPr lang="en-US" sz="6400" b="1" dirty="0">
                <a:solidFill>
                  <a:srgbClr val="FFFFFF"/>
                </a:solidFill>
              </a:rPr>
              <a:t>, </a:t>
            </a:r>
            <a:r>
              <a:rPr lang="en-US" sz="6400" b="1" dirty="0" err="1">
                <a:solidFill>
                  <a:srgbClr val="FFFFFF"/>
                </a:solidFill>
              </a:rPr>
              <a:t>Asymmetrien</a:t>
            </a:r>
            <a:r>
              <a:rPr lang="en-US" sz="6400" b="1" dirty="0">
                <a:solidFill>
                  <a:srgbClr val="FFFFFF"/>
                </a:solidFill>
              </a:rPr>
              <a:t> </a:t>
            </a:r>
            <a:br>
              <a:rPr lang="en-US" sz="6400" b="1" dirty="0">
                <a:solidFill>
                  <a:srgbClr val="FFFFFF"/>
                </a:solidFill>
              </a:rPr>
            </a:br>
            <a:r>
              <a:rPr lang="en-US" sz="6400" b="1" dirty="0">
                <a:solidFill>
                  <a:srgbClr val="FFFFFF"/>
                </a:solidFill>
              </a:rPr>
              <a:t>-&gt; </a:t>
            </a:r>
            <a:r>
              <a:rPr lang="en-US" sz="6400" b="1" dirty="0" err="1">
                <a:solidFill>
                  <a:srgbClr val="FFFFFF"/>
                </a:solidFill>
              </a:rPr>
              <a:t>Wertschätzung</a:t>
            </a:r>
            <a:endParaRPr lang="en-US" sz="6400" b="1" dirty="0">
              <a:solidFill>
                <a:srgbClr val="FFFFFF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6400" b="1" dirty="0" err="1">
                <a:solidFill>
                  <a:srgbClr val="FFFFFF"/>
                </a:solidFill>
              </a:rPr>
              <a:t>Fremdbestimmung</a:t>
            </a:r>
            <a:r>
              <a:rPr lang="en-US" sz="6400" b="1" dirty="0">
                <a:solidFill>
                  <a:srgbClr val="FFFFFF"/>
                </a:solidFill>
              </a:rPr>
              <a:t> </a:t>
            </a:r>
            <a:br>
              <a:rPr lang="en-US" sz="6400" b="1" dirty="0">
                <a:solidFill>
                  <a:srgbClr val="FFFFFF"/>
                </a:solidFill>
              </a:rPr>
            </a:br>
            <a:r>
              <a:rPr lang="en-US" sz="6400" b="1" dirty="0">
                <a:solidFill>
                  <a:srgbClr val="FFFFFF"/>
                </a:solidFill>
              </a:rPr>
              <a:t>-&gt; </a:t>
            </a:r>
            <a:r>
              <a:rPr lang="en-US" sz="6400" b="1" dirty="0" err="1">
                <a:solidFill>
                  <a:srgbClr val="FFFFFF"/>
                </a:solidFill>
              </a:rPr>
              <a:t>Selbstbestimmung</a:t>
            </a:r>
            <a:br>
              <a:rPr lang="en-US" sz="6400" b="1" dirty="0">
                <a:solidFill>
                  <a:srgbClr val="FFFFFF"/>
                </a:solidFill>
              </a:rPr>
            </a:br>
            <a:r>
              <a:rPr lang="en-US" sz="6400" b="1" dirty="0" err="1">
                <a:solidFill>
                  <a:srgbClr val="FFFFFF"/>
                </a:solidFill>
              </a:rPr>
              <a:t>Hilflosigkeit</a:t>
            </a:r>
            <a:r>
              <a:rPr lang="en-US" sz="6400" b="1" dirty="0">
                <a:solidFill>
                  <a:srgbClr val="FFFFFF"/>
                </a:solidFill>
              </a:rPr>
              <a:t> </a:t>
            </a:r>
            <a:br>
              <a:rPr lang="en-US" sz="6400" b="1" dirty="0">
                <a:solidFill>
                  <a:srgbClr val="FFFFFF"/>
                </a:solidFill>
              </a:rPr>
            </a:br>
            <a:r>
              <a:rPr lang="en-US" sz="6400" b="1" dirty="0">
                <a:solidFill>
                  <a:srgbClr val="FFFFFF"/>
                </a:solidFill>
              </a:rPr>
              <a:t>-&gt; </a:t>
            </a:r>
            <a:r>
              <a:rPr lang="en-US" sz="6400" b="1" dirty="0" err="1">
                <a:solidFill>
                  <a:srgbClr val="FFFFFF"/>
                </a:solidFill>
              </a:rPr>
              <a:t>Kompetenz</a:t>
            </a:r>
            <a:r>
              <a:rPr lang="en-US" sz="6400" b="1" dirty="0">
                <a:solidFill>
                  <a:srgbClr val="FFFFFF"/>
                </a:solidFill>
              </a:rPr>
              <a:t>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US" sz="6400" b="1" dirty="0" err="1">
                <a:solidFill>
                  <a:srgbClr val="FFFFFF"/>
                </a:solidFill>
              </a:rPr>
              <a:t>Entmenschlichung</a:t>
            </a:r>
            <a:br>
              <a:rPr lang="en-US" sz="6400" b="1" dirty="0">
                <a:solidFill>
                  <a:srgbClr val="FFFFFF"/>
                </a:solidFill>
              </a:rPr>
            </a:br>
            <a:r>
              <a:rPr lang="en-US" sz="6400" b="1" dirty="0">
                <a:solidFill>
                  <a:srgbClr val="FFFFFF"/>
                </a:solidFill>
              </a:rPr>
              <a:t>-&gt; </a:t>
            </a:r>
            <a:r>
              <a:rPr lang="en-US" sz="6400" b="1" dirty="0" err="1">
                <a:solidFill>
                  <a:srgbClr val="FFFFFF"/>
                </a:solidFill>
              </a:rPr>
              <a:t>Vertrauen</a:t>
            </a:r>
            <a:endParaRPr lang="en-US" sz="6400" b="1" dirty="0">
              <a:solidFill>
                <a:srgbClr val="FFFFFF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6400" b="1" dirty="0" err="1">
                <a:solidFill>
                  <a:srgbClr val="FFFFFF"/>
                </a:solidFill>
              </a:rPr>
              <a:t>Verletzlichkeit</a:t>
            </a:r>
            <a:br>
              <a:rPr lang="en-US" sz="6400" b="1" dirty="0">
                <a:solidFill>
                  <a:srgbClr val="FFFFFF"/>
                </a:solidFill>
              </a:rPr>
            </a:br>
            <a:r>
              <a:rPr lang="en-US" sz="6400" b="1" dirty="0">
                <a:solidFill>
                  <a:srgbClr val="FFFFFF"/>
                </a:solidFill>
              </a:rPr>
              <a:t> -&gt; </a:t>
            </a:r>
            <a:r>
              <a:rPr lang="en-US" sz="6400" b="1" dirty="0" err="1">
                <a:solidFill>
                  <a:srgbClr val="FFFFFF"/>
                </a:solidFill>
              </a:rPr>
              <a:t>Sorgfalt</a:t>
            </a:r>
            <a:endParaRPr lang="en-US" sz="6400" b="1" dirty="0">
              <a:solidFill>
                <a:srgbClr val="FFFFFF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4" name="Grafik 3" descr="Ein Bild, das Muster, Entwurf, Zeichnung, Kunst enthält.&#10;&#10;Automatisch generierte Beschreibung">
            <a:extLst>
              <a:ext uri="{FF2B5EF4-FFF2-40B4-BE49-F238E27FC236}">
                <a16:creationId xmlns:a16="http://schemas.microsoft.com/office/drawing/2014/main" id="{B62416BA-C741-1714-C1A9-9EACA82C7C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8" r="6416" b="2"/>
          <a:stretch/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69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3A95FF-1A75-49AA-86AE-EED61BD0E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024BE09-763A-AF2B-8F66-E6ABCDC6A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9" y="1123837"/>
            <a:ext cx="4016116" cy="1619363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Trennung</a:t>
            </a:r>
            <a:r>
              <a:rPr lang="en-US" b="1" dirty="0">
                <a:solidFill>
                  <a:schemeClr val="bg1"/>
                </a:solidFill>
              </a:rPr>
              <a:t> und Isolation </a:t>
            </a:r>
            <a:br>
              <a:rPr lang="en-US" b="1" dirty="0">
                <a:solidFill>
                  <a:schemeClr val="bg1"/>
                </a:solidFill>
              </a:rPr>
            </a:br>
            <a:endParaRPr lang="de-DE" sz="1800" b="1" dirty="0"/>
          </a:p>
        </p:txBody>
      </p:sp>
      <p:sp>
        <p:nvSpPr>
          <p:cNvPr id="17" name="Content Placeholder 8">
            <a:extLst>
              <a:ext uri="{FF2B5EF4-FFF2-40B4-BE49-F238E27FC236}">
                <a16:creationId xmlns:a16="http://schemas.microsoft.com/office/drawing/2014/main" id="{58BFAC09-ECE9-7D63-7DCB-78877BFA6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096" y="2477508"/>
            <a:ext cx="4016116" cy="3274586"/>
          </a:xfrm>
        </p:spPr>
        <p:txBody>
          <a:bodyPr anchor="t">
            <a:normAutofit/>
          </a:bodyPr>
          <a:lstStyle/>
          <a:p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-&gt; </a:t>
            </a:r>
            <a:r>
              <a:rPr lang="en-US" b="1" dirty="0" err="1">
                <a:solidFill>
                  <a:srgbClr val="FFFFFF"/>
                </a:solidFill>
              </a:rPr>
              <a:t>Beziehung</a:t>
            </a:r>
            <a:r>
              <a:rPr lang="en-US" b="1" dirty="0">
                <a:solidFill>
                  <a:srgbClr val="FFFFFF"/>
                </a:solidFill>
              </a:rPr>
              <a:t>, </a:t>
            </a:r>
            <a:r>
              <a:rPr lang="en-US" b="1" dirty="0" err="1">
                <a:solidFill>
                  <a:srgbClr val="FFFFFF"/>
                </a:solidFill>
              </a:rPr>
              <a:t>Verbindungen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-&gt; Position, </a:t>
            </a:r>
            <a:r>
              <a:rPr lang="en-US" b="1" dirty="0" err="1">
                <a:solidFill>
                  <a:srgbClr val="FFFFFF"/>
                </a:solidFill>
              </a:rPr>
              <a:t>Funktion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-&gt; </a:t>
            </a:r>
            <a:r>
              <a:rPr lang="en-US" b="1" dirty="0" err="1">
                <a:solidFill>
                  <a:srgbClr val="FFFFFF"/>
                </a:solidFill>
              </a:rPr>
              <a:t>Interdependenz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>
                <a:solidFill>
                  <a:srgbClr val="FFFFFF"/>
                </a:solidFill>
              </a:rPr>
              <a:t>-&gt; </a:t>
            </a:r>
            <a:r>
              <a:rPr lang="en-US" b="1" dirty="0" err="1">
                <a:solidFill>
                  <a:srgbClr val="FFFFFF"/>
                </a:solidFill>
              </a:rPr>
              <a:t>Kontinuität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5" name="Inhaltsplatzhalter 4" descr="Ein Bild, das Spielplatz, Im Haus, Gruppe, Person enthält.&#10;&#10;Automatisch generierte Beschreibung">
            <a:extLst>
              <a:ext uri="{FF2B5EF4-FFF2-40B4-BE49-F238E27FC236}">
                <a16:creationId xmlns:a16="http://schemas.microsoft.com/office/drawing/2014/main" id="{35E66EC0-79C9-1199-208E-9E3E80215C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5452"/>
          <a:stretch/>
        </p:blipFill>
        <p:spPr>
          <a:xfrm>
            <a:off x="5137463" y="759599"/>
            <a:ext cx="6193767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39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7D4692-54F0-0F6A-8AD3-BF54A659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604951"/>
          </a:xfrm>
        </p:spPr>
        <p:txBody>
          <a:bodyPr>
            <a:normAutofit/>
          </a:bodyPr>
          <a:lstStyle/>
          <a:p>
            <a:r>
              <a:rPr lang="de-DE" sz="3200" b="1" dirty="0"/>
              <a:t>Was unter die Räder gerät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F36C223C-DCB3-AE45-07FF-1C71263B8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2" y="1728788"/>
            <a:ext cx="5871675" cy="4056193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1900" b="1" dirty="0" err="1">
                <a:solidFill>
                  <a:srgbClr val="FFFFFF"/>
                </a:solidFill>
              </a:rPr>
              <a:t>Räume</a:t>
            </a:r>
            <a:endParaRPr lang="en-US" sz="1900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 err="1">
                <a:solidFill>
                  <a:srgbClr val="FFFFFF"/>
                </a:solidFill>
              </a:rPr>
              <a:t>Schutzräume</a:t>
            </a:r>
            <a:endParaRPr lang="en-US" sz="1900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dirty="0" err="1">
                <a:solidFill>
                  <a:srgbClr val="FFFFFF"/>
                </a:solidFill>
              </a:rPr>
              <a:t>Resonanzräume</a:t>
            </a:r>
            <a:endParaRPr lang="en-US" sz="1900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dirty="0" err="1">
                <a:solidFill>
                  <a:srgbClr val="FFFFFF"/>
                </a:solidFill>
              </a:rPr>
              <a:t>Rückzugsräume</a:t>
            </a:r>
            <a:endParaRPr lang="en-US" sz="1900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dirty="0" err="1">
                <a:solidFill>
                  <a:srgbClr val="FFFFFF"/>
                </a:solidFill>
              </a:rPr>
              <a:t>Bewegungsräume</a:t>
            </a:r>
            <a:br>
              <a:rPr lang="en-US" sz="1900" b="1" dirty="0">
                <a:solidFill>
                  <a:srgbClr val="FFFFFF"/>
                </a:solidFill>
              </a:rPr>
            </a:br>
            <a:br>
              <a:rPr lang="en-US" sz="1900" b="1" dirty="0">
                <a:solidFill>
                  <a:srgbClr val="FFFFFF"/>
                </a:solidFill>
              </a:rPr>
            </a:br>
            <a:r>
              <a:rPr lang="en-US" sz="1900" b="1" dirty="0" err="1">
                <a:solidFill>
                  <a:srgbClr val="FFFFFF"/>
                </a:solidFill>
              </a:rPr>
              <a:t>Regressionsräume</a:t>
            </a:r>
            <a:endParaRPr lang="en-US" sz="1900" b="1" dirty="0">
              <a:solidFill>
                <a:srgbClr val="FFFFFF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b="1" dirty="0" err="1">
                <a:solidFill>
                  <a:srgbClr val="FFFFFF"/>
                </a:solidFill>
              </a:rPr>
              <a:t>Reflexionsräume</a:t>
            </a:r>
            <a:endParaRPr lang="en-US" sz="19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9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900" b="1" dirty="0" err="1">
                <a:solidFill>
                  <a:srgbClr val="FFFFFF"/>
                </a:solidFill>
              </a:rPr>
              <a:t>Selbstwirksamkeit</a:t>
            </a:r>
            <a:r>
              <a:rPr lang="en-US" sz="1900" b="1" dirty="0">
                <a:solidFill>
                  <a:srgbClr val="FFFFFF"/>
                </a:solidFill>
              </a:rPr>
              <a:t> / -</a:t>
            </a:r>
            <a:r>
              <a:rPr lang="en-US" sz="1900" b="1" dirty="0" err="1">
                <a:solidFill>
                  <a:srgbClr val="FFFFFF"/>
                </a:solidFill>
              </a:rPr>
              <a:t>bestimmung</a:t>
            </a:r>
            <a:br>
              <a:rPr lang="en-US" sz="1900" b="1" dirty="0">
                <a:solidFill>
                  <a:srgbClr val="FFFFFF"/>
                </a:solidFill>
              </a:rPr>
            </a:br>
            <a:endParaRPr lang="en-US" sz="19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900" b="1" dirty="0" err="1">
                <a:solidFill>
                  <a:srgbClr val="FFFFFF"/>
                </a:solidFill>
              </a:rPr>
              <a:t>Wertschätzung</a:t>
            </a:r>
            <a:r>
              <a:rPr lang="en-US" sz="1900" b="1" dirty="0">
                <a:solidFill>
                  <a:srgbClr val="FFFFFF"/>
                </a:solidFill>
              </a:rPr>
              <a:t>, </a:t>
            </a:r>
            <a:r>
              <a:rPr lang="en-US" sz="1900" b="1" dirty="0" err="1">
                <a:solidFill>
                  <a:srgbClr val="FFFFFF"/>
                </a:solidFill>
              </a:rPr>
              <a:t>Sorgfalt</a:t>
            </a:r>
            <a:r>
              <a:rPr lang="en-US" sz="1900" b="1" dirty="0">
                <a:solidFill>
                  <a:srgbClr val="FFFFFF"/>
                </a:solidFill>
              </a:rPr>
              <a:t>, </a:t>
            </a:r>
            <a:r>
              <a:rPr lang="en-US" sz="1900" b="1" dirty="0" err="1">
                <a:solidFill>
                  <a:srgbClr val="FFFFFF"/>
                </a:solidFill>
              </a:rPr>
              <a:t>Verlässlichkeit</a:t>
            </a:r>
            <a:br>
              <a:rPr lang="en-US" sz="1900" b="1" dirty="0">
                <a:solidFill>
                  <a:srgbClr val="FFFFFF"/>
                </a:solidFill>
              </a:rPr>
            </a:br>
            <a:endParaRPr lang="en-US" sz="19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900" b="1" dirty="0" err="1">
                <a:solidFill>
                  <a:srgbClr val="FFFFFF"/>
                </a:solidFill>
              </a:rPr>
              <a:t>Verbindungen</a:t>
            </a:r>
            <a:r>
              <a:rPr lang="en-US" sz="1900" b="1" dirty="0">
                <a:solidFill>
                  <a:srgbClr val="FFFFFF"/>
                </a:solidFill>
              </a:rPr>
              <a:t>, </a:t>
            </a:r>
            <a:r>
              <a:rPr lang="en-US" sz="1900" b="1" dirty="0" err="1">
                <a:solidFill>
                  <a:srgbClr val="FFFFFF"/>
                </a:solidFill>
              </a:rPr>
              <a:t>Beziehungen</a:t>
            </a:r>
            <a:r>
              <a:rPr lang="en-US" sz="1900" b="1" dirty="0">
                <a:solidFill>
                  <a:srgbClr val="FFFFFF"/>
                </a:solidFill>
              </a:rPr>
              <a:t>, </a:t>
            </a:r>
            <a:r>
              <a:rPr lang="en-US" sz="1900" b="1" dirty="0" err="1">
                <a:solidFill>
                  <a:srgbClr val="FFFFFF"/>
                </a:solidFill>
              </a:rPr>
              <a:t>Verbindlichkeiten</a:t>
            </a:r>
            <a:endParaRPr lang="en-US" sz="19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8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800" dirty="0">
              <a:solidFill>
                <a:srgbClr val="FFFFFF"/>
              </a:solidFill>
            </a:endParaRPr>
          </a:p>
          <a:p>
            <a:endParaRPr lang="en-US" sz="800" dirty="0">
              <a:solidFill>
                <a:srgbClr val="FFFFFF"/>
              </a:solidFill>
            </a:endParaRPr>
          </a:p>
        </p:txBody>
      </p:sp>
      <p:pic>
        <p:nvPicPr>
          <p:cNvPr id="4" name="Grafik 3" descr="Ein Bild, das Zeichnung, Kunst, Silhouette, Bild enthält.&#10;&#10;Automatisch generierte Beschreibung">
            <a:extLst>
              <a:ext uri="{FF2B5EF4-FFF2-40B4-BE49-F238E27FC236}">
                <a16:creationId xmlns:a16="http://schemas.microsoft.com/office/drawing/2014/main" id="{8CD538C9-5607-EF50-816D-C452BC7C3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5" r="3" b="3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1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0E35C7-525F-12BA-FDB9-39222FA1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65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Handlungsmöglichkeiten</a:t>
            </a:r>
            <a:endParaRPr lang="en-US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7A4E77A-F76F-0587-68E0-C63A6F3B4F2A}"/>
              </a:ext>
            </a:extLst>
          </p:cNvPr>
          <p:cNvSpPr txBox="1"/>
          <p:nvPr/>
        </p:nvSpPr>
        <p:spPr>
          <a:xfrm>
            <a:off x="289248" y="1781438"/>
            <a:ext cx="6451110" cy="43169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 dirty="0">
                <a:solidFill>
                  <a:srgbClr val="FFFFFF"/>
                </a:solidFill>
              </a:rPr>
              <a:t>BAZ</a:t>
            </a: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	</a:t>
            </a:r>
            <a:r>
              <a:rPr lang="en-US" sz="1600" b="1" dirty="0" err="1">
                <a:solidFill>
                  <a:srgbClr val="FFFFFF"/>
                </a:solidFill>
              </a:rPr>
              <a:t>Ausreichend</a:t>
            </a:r>
            <a:r>
              <a:rPr lang="en-US" sz="1600" b="1" dirty="0">
                <a:solidFill>
                  <a:srgbClr val="FFFFFF"/>
                </a:solidFill>
              </a:rPr>
              <a:t>  Personal </a:t>
            </a:r>
            <a:r>
              <a:rPr lang="en-US" sz="1600" b="1" dirty="0" err="1">
                <a:solidFill>
                  <a:srgbClr val="FFFFFF"/>
                </a:solidFill>
              </a:rPr>
              <a:t>zugunsten</a:t>
            </a:r>
            <a:r>
              <a:rPr lang="en-US" sz="1600" b="1" dirty="0">
                <a:solidFill>
                  <a:srgbClr val="FFFFFF"/>
                </a:solidFill>
              </a:rPr>
              <a:t>  der </a:t>
            </a:r>
            <a:r>
              <a:rPr lang="en-US" sz="1600" b="1" dirty="0" err="1">
                <a:solidFill>
                  <a:srgbClr val="FFFFFF"/>
                </a:solidFill>
              </a:rPr>
              <a:t>Sorgfalt</a:t>
            </a:r>
            <a:br>
              <a:rPr lang="en-US" sz="1600" b="1" dirty="0">
                <a:solidFill>
                  <a:srgbClr val="FFFFFF"/>
                </a:solidFill>
              </a:rPr>
            </a:b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	</a:t>
            </a:r>
            <a:r>
              <a:rPr lang="en-US" sz="1600" b="1" dirty="0" err="1">
                <a:solidFill>
                  <a:srgbClr val="FFFFFF"/>
                </a:solidFill>
              </a:rPr>
              <a:t>Ausreichend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Beschäftigungsmöglichkeiten</a:t>
            </a:r>
            <a:r>
              <a:rPr lang="en-US" sz="1600" b="1" dirty="0">
                <a:solidFill>
                  <a:srgbClr val="FFFFFF"/>
                </a:solidFill>
              </a:rPr>
              <a:t> und  	</a:t>
            </a:r>
            <a:r>
              <a:rPr lang="en-US" sz="1600" b="1" dirty="0" err="1">
                <a:solidFill>
                  <a:srgbClr val="FFFFFF"/>
                </a:solidFill>
              </a:rPr>
              <a:t>Erholungsräume</a:t>
            </a:r>
            <a:br>
              <a:rPr lang="en-US" sz="1600" b="1" dirty="0">
                <a:solidFill>
                  <a:srgbClr val="FFFFFF"/>
                </a:solidFill>
              </a:rPr>
            </a:b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	</a:t>
            </a:r>
            <a:r>
              <a:rPr lang="en-US" sz="1600" b="1" dirty="0" err="1">
                <a:solidFill>
                  <a:srgbClr val="FFFFFF"/>
                </a:solidFill>
              </a:rPr>
              <a:t>Niederschwellige</a:t>
            </a:r>
            <a:r>
              <a:rPr lang="en-US" sz="1600" b="1" dirty="0">
                <a:solidFill>
                  <a:srgbClr val="FFFFFF"/>
                </a:solidFill>
              </a:rPr>
              <a:t>(re) </a:t>
            </a:r>
            <a:r>
              <a:rPr lang="en-US" sz="1600" b="1" dirty="0" err="1">
                <a:solidFill>
                  <a:srgbClr val="FFFFFF"/>
                </a:solidFill>
              </a:rPr>
              <a:t>Kooperationen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mit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Freiwilligen</a:t>
            </a:r>
            <a:endParaRPr lang="en-US" sz="1600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 err="1">
                <a:solidFill>
                  <a:srgbClr val="FFFFFF"/>
                </a:solidFill>
              </a:rPr>
              <a:t>Kirchen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	</a:t>
            </a:r>
            <a:r>
              <a:rPr lang="en-US" sz="1600" b="1" dirty="0" err="1">
                <a:solidFill>
                  <a:srgbClr val="FFFFFF"/>
                </a:solidFill>
              </a:rPr>
              <a:t>Sensibilisieren</a:t>
            </a:r>
            <a:r>
              <a:rPr lang="en-US" sz="1600" b="1" dirty="0">
                <a:solidFill>
                  <a:srgbClr val="FFFFFF"/>
                </a:solidFill>
              </a:rPr>
              <a:t> für </a:t>
            </a:r>
            <a:r>
              <a:rPr lang="en-US" sz="1600" b="1" dirty="0" err="1">
                <a:solidFill>
                  <a:srgbClr val="FFFFFF"/>
                </a:solidFill>
              </a:rPr>
              <a:t>Realitäten</a:t>
            </a:r>
            <a:r>
              <a:rPr lang="en-US" sz="1600" b="1" dirty="0">
                <a:solidFill>
                  <a:srgbClr val="FFFFFF"/>
                </a:solidFill>
              </a:rPr>
              <a:t> von </a:t>
            </a:r>
            <a:r>
              <a:rPr lang="en-US" sz="1600" b="1" dirty="0" err="1">
                <a:solidFill>
                  <a:srgbClr val="FFFFFF"/>
                </a:solidFill>
              </a:rPr>
              <a:t>Schutzsuchenden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innerhalb</a:t>
            </a:r>
            <a:r>
              <a:rPr lang="en-US" sz="1600" b="1" dirty="0">
                <a:solidFill>
                  <a:srgbClr val="FFFFFF"/>
                </a:solidFill>
              </a:rPr>
              <a:t> 	und  </a:t>
            </a:r>
            <a:r>
              <a:rPr lang="en-US" sz="1600" b="1" dirty="0" err="1">
                <a:solidFill>
                  <a:srgbClr val="FFFFFF"/>
                </a:solidFill>
              </a:rPr>
              <a:t>ausserhalb</a:t>
            </a:r>
            <a:r>
              <a:rPr lang="en-US" sz="1600" b="1" dirty="0">
                <a:solidFill>
                  <a:srgbClr val="FFFFFF"/>
                </a:solidFill>
              </a:rPr>
              <a:t>  der </a:t>
            </a:r>
            <a:r>
              <a:rPr lang="en-US" sz="1600" b="1" dirty="0" err="1">
                <a:solidFill>
                  <a:srgbClr val="FFFFFF"/>
                </a:solidFill>
              </a:rPr>
              <a:t>Kirchen</a:t>
            </a:r>
            <a:br>
              <a:rPr lang="en-US" sz="1600" b="1" dirty="0">
                <a:solidFill>
                  <a:srgbClr val="FFFFFF"/>
                </a:solidFill>
              </a:rPr>
            </a:b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	</a:t>
            </a:r>
            <a:r>
              <a:rPr lang="en-US" sz="1600" b="1" dirty="0" err="1">
                <a:solidFill>
                  <a:srgbClr val="FFFFFF"/>
                </a:solidFill>
              </a:rPr>
              <a:t>Niederschwelliger</a:t>
            </a:r>
            <a:r>
              <a:rPr lang="en-US" sz="1600" b="1" dirty="0">
                <a:solidFill>
                  <a:srgbClr val="FFFFFF"/>
                </a:solidFill>
              </a:rPr>
              <a:t>(ere) </a:t>
            </a:r>
            <a:r>
              <a:rPr lang="en-US" sz="1600" b="1" dirty="0" err="1">
                <a:solidFill>
                  <a:srgbClr val="FFFFFF"/>
                </a:solidFill>
              </a:rPr>
              <a:t>Zugänge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zu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Aktivitäten</a:t>
            </a:r>
            <a:r>
              <a:rPr lang="en-US" sz="1600" b="1" dirty="0">
                <a:solidFill>
                  <a:srgbClr val="FFFFFF"/>
                </a:solidFill>
              </a:rPr>
              <a:t> und  </a:t>
            </a:r>
            <a:r>
              <a:rPr lang="en-US" sz="1600" b="1" dirty="0" err="1">
                <a:solidFill>
                  <a:srgbClr val="FFFFFF"/>
                </a:solidFill>
              </a:rPr>
              <a:t>Räumen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br>
              <a:rPr lang="en-US" sz="1600" b="1" dirty="0">
                <a:solidFill>
                  <a:srgbClr val="FFFFFF"/>
                </a:solidFill>
              </a:rPr>
            </a:b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	</a:t>
            </a:r>
            <a:r>
              <a:rPr lang="en-US" sz="1600" b="1" dirty="0" err="1">
                <a:solidFill>
                  <a:srgbClr val="FFFFFF"/>
                </a:solidFill>
              </a:rPr>
              <a:t>Mehrsprachiger</a:t>
            </a:r>
            <a:r>
              <a:rPr lang="en-US" sz="1600" b="1" dirty="0">
                <a:solidFill>
                  <a:srgbClr val="FFFFFF"/>
                </a:solidFill>
              </a:rPr>
              <a:t>, </a:t>
            </a:r>
            <a:r>
              <a:rPr lang="en-US" sz="1600" b="1" dirty="0" err="1">
                <a:solidFill>
                  <a:srgbClr val="FFFFFF"/>
                </a:solidFill>
              </a:rPr>
              <a:t>pluralistischer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werden</a:t>
            </a: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	</a:t>
            </a:r>
            <a:br>
              <a:rPr lang="en-US" sz="1600" b="1" dirty="0">
                <a:solidFill>
                  <a:srgbClr val="FFFFFF"/>
                </a:solidFill>
              </a:rPr>
            </a:br>
            <a:r>
              <a:rPr lang="en-US" sz="1600" b="1" dirty="0">
                <a:solidFill>
                  <a:srgbClr val="FFFFFF"/>
                </a:solidFill>
              </a:rPr>
              <a:t>	</a:t>
            </a:r>
            <a:r>
              <a:rPr lang="en-US" sz="1600" b="1" dirty="0" err="1">
                <a:solidFill>
                  <a:srgbClr val="FFFFFF"/>
                </a:solidFill>
              </a:rPr>
              <a:t>Beziehungen</a:t>
            </a:r>
            <a:r>
              <a:rPr lang="en-US" sz="1600" b="1" dirty="0">
                <a:solidFill>
                  <a:srgbClr val="FFFFFF"/>
                </a:solidFill>
              </a:rPr>
              <a:t> und </a:t>
            </a:r>
            <a:r>
              <a:rPr lang="en-US" sz="1600" b="1" dirty="0" err="1">
                <a:solidFill>
                  <a:srgbClr val="FFFFFF"/>
                </a:solidFill>
              </a:rPr>
              <a:t>Partizipation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fördern</a:t>
            </a:r>
            <a:endParaRPr lang="en-US" sz="1600" b="1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 dirty="0">
                <a:solidFill>
                  <a:srgbClr val="FFFFFF"/>
                </a:solidFill>
              </a:rPr>
              <a:t>	</a:t>
            </a:r>
            <a:br>
              <a:rPr lang="en-US" sz="1400" b="1" dirty="0">
                <a:solidFill>
                  <a:srgbClr val="FFFFFF"/>
                </a:solidFill>
              </a:rPr>
            </a:br>
            <a:r>
              <a:rPr lang="en-US" sz="1400" b="1" dirty="0">
                <a:solidFill>
                  <a:srgbClr val="FFFFFF"/>
                </a:solidFill>
              </a:rPr>
              <a:t>	</a:t>
            </a:r>
            <a:br>
              <a:rPr lang="en-US" sz="1400" b="1" dirty="0">
                <a:solidFill>
                  <a:srgbClr val="FFFFFF"/>
                </a:solidFill>
              </a:rPr>
            </a:br>
            <a:br>
              <a:rPr lang="en-US" sz="1400" dirty="0">
                <a:solidFill>
                  <a:srgbClr val="FFFFFF"/>
                </a:solidFill>
              </a:rPr>
            </a:br>
            <a:endParaRPr lang="en-US" sz="1400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400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br>
              <a:rPr lang="en-US" sz="1400" dirty="0">
                <a:solidFill>
                  <a:srgbClr val="FFFFFF"/>
                </a:solidFill>
              </a:rPr>
            </a:br>
            <a:br>
              <a:rPr lang="en-US" sz="1400" dirty="0">
                <a:solidFill>
                  <a:srgbClr val="FFFFFF"/>
                </a:solidFill>
              </a:rPr>
            </a:br>
            <a:endParaRPr lang="en-US" sz="1400" dirty="0">
              <a:solidFill>
                <a:srgbClr val="FFFFFF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6" name="Inhaltsplatzhalter 8" descr="Ein Bild, das draußen, Baum, Gebäude, Gras enthält.&#10;&#10;Automatisch generierte Beschreibung">
            <a:extLst>
              <a:ext uri="{FF2B5EF4-FFF2-40B4-BE49-F238E27FC236}">
                <a16:creationId xmlns:a16="http://schemas.microsoft.com/office/drawing/2014/main" id="{5A97300E-84D0-73A4-2C23-DF8298D51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06" r="30136" b="1"/>
          <a:stretch/>
        </p:blipFill>
        <p:spPr>
          <a:xfrm>
            <a:off x="7545032" y="759599"/>
            <a:ext cx="3778286" cy="533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2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5CABF0-159D-FF91-AB72-9E3B64D4A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890951"/>
          </a:xfrm>
        </p:spPr>
        <p:txBody>
          <a:bodyPr anchor="b">
            <a:normAutofit/>
          </a:bodyPr>
          <a:lstStyle/>
          <a:p>
            <a:pPr algn="ctr"/>
            <a:r>
              <a:rPr lang="de-DE" sz="2800" b="1" dirty="0"/>
              <a:t>Herzlichen Dank für Ihre  Aufmerksamkeit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3E320F-B1C1-1A50-3CA6-D373A4FCE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3050" y="4972050"/>
            <a:ext cx="1657352" cy="934228"/>
          </a:xfrm>
        </p:spPr>
        <p:txBody>
          <a:bodyPr anchor="t">
            <a:normAutofit/>
          </a:bodyPr>
          <a:lstStyle/>
          <a:p>
            <a:endParaRPr lang="de-DE" sz="1600" dirty="0">
              <a:solidFill>
                <a:srgbClr val="FFFFFF"/>
              </a:solidFill>
            </a:endParaRPr>
          </a:p>
        </p:txBody>
      </p:sp>
      <p:pic>
        <p:nvPicPr>
          <p:cNvPr id="4" name="Inhaltsplatzhalter 7" descr="Ein Bild, das draußen, Wolke, Himmel, Flagge enthält.&#10;&#10;Automatisch generierte Beschreibung">
            <a:extLst>
              <a:ext uri="{FF2B5EF4-FFF2-40B4-BE49-F238E27FC236}">
                <a16:creationId xmlns:a16="http://schemas.microsoft.com/office/drawing/2014/main" id="{08A34E1C-77FE-8337-9282-79686669C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9"/>
          <a:stretch/>
        </p:blipFill>
        <p:spPr>
          <a:xfrm>
            <a:off x="3778897" y="758952"/>
            <a:ext cx="7772401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46338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Rahmen</Template>
  <TotalTime>0</TotalTime>
  <Words>215</Words>
  <Application>Microsoft Office PowerPoint</Application>
  <PresentationFormat>Breitbild</PresentationFormat>
  <Paragraphs>38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Corbel</vt:lpstr>
      <vt:lpstr>Wingdings 2</vt:lpstr>
      <vt:lpstr>Rahmen</vt:lpstr>
      <vt:lpstr>Asylsystem am Anschlag</vt:lpstr>
      <vt:lpstr>4 Aspekte des Wohlbefindens  psychische körperliche soziale  spirituelle  </vt:lpstr>
      <vt:lpstr>Ausgangslage und Bedürfnisse der Asylsuchenden im BAZ </vt:lpstr>
      <vt:lpstr>Traumatische Erfahrungen</vt:lpstr>
      <vt:lpstr>Trennung und Isolation  </vt:lpstr>
      <vt:lpstr>Was unter die Räder gerät</vt:lpstr>
      <vt:lpstr>Handlungsmöglichkeiten</vt:lpstr>
      <vt:lpstr>Herzlichen Dank für Ihre 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Teuscher, Beatrice</dc:creator>
  <cp:lastModifiedBy>Kneubühl Jasmin</cp:lastModifiedBy>
  <cp:revision>156</cp:revision>
  <cp:lastPrinted>2023-09-04T15:32:50Z</cp:lastPrinted>
  <dcterms:created xsi:type="dcterms:W3CDTF">2023-08-26T08:44:08Z</dcterms:created>
  <dcterms:modified xsi:type="dcterms:W3CDTF">2023-09-05T06:39:34Z</dcterms:modified>
</cp:coreProperties>
</file>