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71" r:id="rId7"/>
    <p:sldId id="262" r:id="rId8"/>
    <p:sldId id="270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/>
    <p:restoredTop sz="94683"/>
  </p:normalViewPr>
  <p:slideViewPr>
    <p:cSldViewPr snapToGrid="0" snapToObjects="1">
      <p:cViewPr varScale="1">
        <p:scale>
          <a:sx n="151" d="100"/>
          <a:sy n="151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BC08C-C0C8-9A4F-97B4-7278D25E3E94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88F710-D1DF-B644-8F9E-0AA7400B3772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/>
            <a:t>Status eines nicht in der Schweiz geborenen Menschen</a:t>
          </a:r>
        </a:p>
      </dgm:t>
    </dgm:pt>
    <dgm:pt modelId="{AB4F35E6-FB56-2B4F-A798-6698FCF0CB9C}" type="parTrans" cxnId="{3E20178A-5BF7-3947-8B6B-5A17309CF448}">
      <dgm:prSet/>
      <dgm:spPr/>
      <dgm:t>
        <a:bodyPr/>
        <a:lstStyle/>
        <a:p>
          <a:endParaRPr lang="de-DE"/>
        </a:p>
      </dgm:t>
    </dgm:pt>
    <dgm:pt modelId="{C29D5F27-6FA7-2C4E-B589-3B2E13F5CAF0}" type="sibTrans" cxnId="{3E20178A-5BF7-3947-8B6B-5A17309CF448}">
      <dgm:prSet/>
      <dgm:spPr/>
      <dgm:t>
        <a:bodyPr/>
        <a:lstStyle/>
        <a:p>
          <a:endParaRPr lang="de-DE"/>
        </a:p>
      </dgm:t>
    </dgm:pt>
    <dgm:pt modelId="{A2E98F97-BFAD-164D-B440-3B7195D0B8E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dirty="0"/>
            <a:t>EU Recht</a:t>
          </a:r>
        </a:p>
      </dgm:t>
    </dgm:pt>
    <dgm:pt modelId="{57FFF73C-EBEA-554A-ABA9-10CA00EB5A3F}" type="parTrans" cxnId="{9FDD2CD1-E07B-6F44-A27C-84684989D1A5}">
      <dgm:prSet/>
      <dgm:spPr/>
      <dgm:t>
        <a:bodyPr/>
        <a:lstStyle/>
        <a:p>
          <a:endParaRPr lang="de-DE"/>
        </a:p>
      </dgm:t>
    </dgm:pt>
    <dgm:pt modelId="{29B4AE84-6782-8F4E-A246-D0EB37BAE731}" type="sibTrans" cxnId="{9FDD2CD1-E07B-6F44-A27C-84684989D1A5}">
      <dgm:prSet/>
      <dgm:spPr/>
      <dgm:t>
        <a:bodyPr/>
        <a:lstStyle/>
        <a:p>
          <a:endParaRPr lang="de-DE"/>
        </a:p>
      </dgm:t>
    </dgm:pt>
    <dgm:pt modelId="{97A57059-1566-7D4A-BC7E-8F19C62314E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dirty="0"/>
            <a:t>Asylrecht</a:t>
          </a:r>
        </a:p>
      </dgm:t>
    </dgm:pt>
    <dgm:pt modelId="{9DD7A64E-4F15-214C-995D-EF6005F17B15}" type="parTrans" cxnId="{C1FD86B8-E4F4-774C-BD48-F0EE6B506137}">
      <dgm:prSet/>
      <dgm:spPr/>
      <dgm:t>
        <a:bodyPr/>
        <a:lstStyle/>
        <a:p>
          <a:endParaRPr lang="de-DE"/>
        </a:p>
      </dgm:t>
    </dgm:pt>
    <dgm:pt modelId="{D7557E65-BA05-1D49-9B3C-66C0958D6A1E}" type="sibTrans" cxnId="{C1FD86B8-E4F4-774C-BD48-F0EE6B506137}">
      <dgm:prSet/>
      <dgm:spPr/>
      <dgm:t>
        <a:bodyPr/>
        <a:lstStyle/>
        <a:p>
          <a:endParaRPr lang="de-DE"/>
        </a:p>
      </dgm:t>
    </dgm:pt>
    <dgm:pt modelId="{7036292F-C569-E44C-8297-3487383A1F9D}">
      <dgm:prSet phldrT="[Text]"/>
      <dgm:spPr/>
      <dgm:t>
        <a:bodyPr/>
        <a:lstStyle/>
        <a:p>
          <a:r>
            <a:rPr lang="de-DE" dirty="0"/>
            <a:t>Ausländerrecht</a:t>
          </a:r>
        </a:p>
      </dgm:t>
    </dgm:pt>
    <dgm:pt modelId="{5994FB8F-7139-104A-B34A-07A11FD86F87}" type="parTrans" cxnId="{B959A87F-34E3-4A4B-81E0-2099BBCD2C9C}">
      <dgm:prSet/>
      <dgm:spPr/>
      <dgm:t>
        <a:bodyPr/>
        <a:lstStyle/>
        <a:p>
          <a:endParaRPr lang="de-DE"/>
        </a:p>
      </dgm:t>
    </dgm:pt>
    <dgm:pt modelId="{8C6917AD-47D2-2846-9501-7ECED2E17230}" type="sibTrans" cxnId="{B959A87F-34E3-4A4B-81E0-2099BBCD2C9C}">
      <dgm:prSet/>
      <dgm:spPr/>
      <dgm:t>
        <a:bodyPr/>
        <a:lstStyle/>
        <a:p>
          <a:endParaRPr lang="de-DE"/>
        </a:p>
      </dgm:t>
    </dgm:pt>
    <dgm:pt modelId="{175D6FED-0F28-5342-BD7B-8DE30C7F36CF}" type="pres">
      <dgm:prSet presAssocID="{2EDBC08C-C0C8-9A4F-97B4-7278D25E3E9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9FABC4-EB34-7043-B557-4C47F10104A4}" type="pres">
      <dgm:prSet presAssocID="{7188F710-D1DF-B644-8F9E-0AA7400B3772}" presName="centerShape" presStyleLbl="node0" presStyleIdx="0" presStyleCnt="1"/>
      <dgm:spPr/>
    </dgm:pt>
    <dgm:pt modelId="{E7D11C68-7824-8B47-9B6B-CFFF67F555DD}" type="pres">
      <dgm:prSet presAssocID="{57FFF73C-EBEA-554A-ABA9-10CA00EB5A3F}" presName="parTrans" presStyleLbl="bgSibTrans2D1" presStyleIdx="0" presStyleCnt="3"/>
      <dgm:spPr/>
    </dgm:pt>
    <dgm:pt modelId="{9DFEF0D0-42F6-594E-9BC6-669BF6549565}" type="pres">
      <dgm:prSet presAssocID="{A2E98F97-BFAD-164D-B440-3B7195D0B8E3}" presName="node" presStyleLbl="node1" presStyleIdx="0" presStyleCnt="3">
        <dgm:presLayoutVars>
          <dgm:bulletEnabled val="1"/>
        </dgm:presLayoutVars>
      </dgm:prSet>
      <dgm:spPr/>
    </dgm:pt>
    <dgm:pt modelId="{184AB5B9-3B72-BD45-9F44-BF5EDB64A604}" type="pres">
      <dgm:prSet presAssocID="{9DD7A64E-4F15-214C-995D-EF6005F17B15}" presName="parTrans" presStyleLbl="bgSibTrans2D1" presStyleIdx="1" presStyleCnt="3"/>
      <dgm:spPr/>
    </dgm:pt>
    <dgm:pt modelId="{165B2AA8-BF34-9D48-8C6F-63C41AE3039A}" type="pres">
      <dgm:prSet presAssocID="{97A57059-1566-7D4A-BC7E-8F19C62314EF}" presName="node" presStyleLbl="node1" presStyleIdx="1" presStyleCnt="3">
        <dgm:presLayoutVars>
          <dgm:bulletEnabled val="1"/>
        </dgm:presLayoutVars>
      </dgm:prSet>
      <dgm:spPr/>
    </dgm:pt>
    <dgm:pt modelId="{1DCEE592-A3F3-A24D-B636-3E099A4F7DFA}" type="pres">
      <dgm:prSet presAssocID="{5994FB8F-7139-104A-B34A-07A11FD86F87}" presName="parTrans" presStyleLbl="bgSibTrans2D1" presStyleIdx="2" presStyleCnt="3"/>
      <dgm:spPr/>
    </dgm:pt>
    <dgm:pt modelId="{28215341-8349-E049-9BC3-711348FCC9C0}" type="pres">
      <dgm:prSet presAssocID="{7036292F-C569-E44C-8297-3487383A1F9D}" presName="node" presStyleLbl="node1" presStyleIdx="2" presStyleCnt="3">
        <dgm:presLayoutVars>
          <dgm:bulletEnabled val="1"/>
        </dgm:presLayoutVars>
      </dgm:prSet>
      <dgm:spPr/>
    </dgm:pt>
  </dgm:ptLst>
  <dgm:cxnLst>
    <dgm:cxn modelId="{7F05931A-4288-724B-B579-DEEEB8A57EDE}" type="presOf" srcId="{2EDBC08C-C0C8-9A4F-97B4-7278D25E3E94}" destId="{175D6FED-0F28-5342-BD7B-8DE30C7F36CF}" srcOrd="0" destOrd="0" presId="urn:microsoft.com/office/officeart/2005/8/layout/radial4"/>
    <dgm:cxn modelId="{3AD9E26C-BF99-DC4F-8B1D-CDA56BD13CEE}" type="presOf" srcId="{A2E98F97-BFAD-164D-B440-3B7195D0B8E3}" destId="{9DFEF0D0-42F6-594E-9BC6-669BF6549565}" srcOrd="0" destOrd="0" presId="urn:microsoft.com/office/officeart/2005/8/layout/radial4"/>
    <dgm:cxn modelId="{4282237D-E365-9447-ACF3-09C7742006EB}" type="presOf" srcId="{7188F710-D1DF-B644-8F9E-0AA7400B3772}" destId="{319FABC4-EB34-7043-B557-4C47F10104A4}" srcOrd="0" destOrd="0" presId="urn:microsoft.com/office/officeart/2005/8/layout/radial4"/>
    <dgm:cxn modelId="{B959A87F-34E3-4A4B-81E0-2099BBCD2C9C}" srcId="{7188F710-D1DF-B644-8F9E-0AA7400B3772}" destId="{7036292F-C569-E44C-8297-3487383A1F9D}" srcOrd="2" destOrd="0" parTransId="{5994FB8F-7139-104A-B34A-07A11FD86F87}" sibTransId="{8C6917AD-47D2-2846-9501-7ECED2E17230}"/>
    <dgm:cxn modelId="{3E20178A-5BF7-3947-8B6B-5A17309CF448}" srcId="{2EDBC08C-C0C8-9A4F-97B4-7278D25E3E94}" destId="{7188F710-D1DF-B644-8F9E-0AA7400B3772}" srcOrd="0" destOrd="0" parTransId="{AB4F35E6-FB56-2B4F-A798-6698FCF0CB9C}" sibTransId="{C29D5F27-6FA7-2C4E-B589-3B2E13F5CAF0}"/>
    <dgm:cxn modelId="{60289BA4-D94F-4743-B2D0-DF7E2A4A5C9B}" type="presOf" srcId="{5994FB8F-7139-104A-B34A-07A11FD86F87}" destId="{1DCEE592-A3F3-A24D-B636-3E099A4F7DFA}" srcOrd="0" destOrd="0" presId="urn:microsoft.com/office/officeart/2005/8/layout/radial4"/>
    <dgm:cxn modelId="{C1FD86B8-E4F4-774C-BD48-F0EE6B506137}" srcId="{7188F710-D1DF-B644-8F9E-0AA7400B3772}" destId="{97A57059-1566-7D4A-BC7E-8F19C62314EF}" srcOrd="1" destOrd="0" parTransId="{9DD7A64E-4F15-214C-995D-EF6005F17B15}" sibTransId="{D7557E65-BA05-1D49-9B3C-66C0958D6A1E}"/>
    <dgm:cxn modelId="{ABC07ABC-9C6D-D94E-942C-706EB1F7BD12}" type="presOf" srcId="{7036292F-C569-E44C-8297-3487383A1F9D}" destId="{28215341-8349-E049-9BC3-711348FCC9C0}" srcOrd="0" destOrd="0" presId="urn:microsoft.com/office/officeart/2005/8/layout/radial4"/>
    <dgm:cxn modelId="{0590F8CE-2126-7E49-A1DB-11292BB35E0D}" type="presOf" srcId="{97A57059-1566-7D4A-BC7E-8F19C62314EF}" destId="{165B2AA8-BF34-9D48-8C6F-63C41AE3039A}" srcOrd="0" destOrd="0" presId="urn:microsoft.com/office/officeart/2005/8/layout/radial4"/>
    <dgm:cxn modelId="{9FDD2CD1-E07B-6F44-A27C-84684989D1A5}" srcId="{7188F710-D1DF-B644-8F9E-0AA7400B3772}" destId="{A2E98F97-BFAD-164D-B440-3B7195D0B8E3}" srcOrd="0" destOrd="0" parTransId="{57FFF73C-EBEA-554A-ABA9-10CA00EB5A3F}" sibTransId="{29B4AE84-6782-8F4E-A246-D0EB37BAE731}"/>
    <dgm:cxn modelId="{97FE60ED-C1D0-6E47-BE86-0BAE0CB9633C}" type="presOf" srcId="{9DD7A64E-4F15-214C-995D-EF6005F17B15}" destId="{184AB5B9-3B72-BD45-9F44-BF5EDB64A604}" srcOrd="0" destOrd="0" presId="urn:microsoft.com/office/officeart/2005/8/layout/radial4"/>
    <dgm:cxn modelId="{BF7772FE-7CB9-B64E-A63F-327F8F9F4C09}" type="presOf" srcId="{57FFF73C-EBEA-554A-ABA9-10CA00EB5A3F}" destId="{E7D11C68-7824-8B47-9B6B-CFFF67F555DD}" srcOrd="0" destOrd="0" presId="urn:microsoft.com/office/officeart/2005/8/layout/radial4"/>
    <dgm:cxn modelId="{B25E573C-52CC-1A43-8A6B-0427F6AD3588}" type="presParOf" srcId="{175D6FED-0F28-5342-BD7B-8DE30C7F36CF}" destId="{319FABC4-EB34-7043-B557-4C47F10104A4}" srcOrd="0" destOrd="0" presId="urn:microsoft.com/office/officeart/2005/8/layout/radial4"/>
    <dgm:cxn modelId="{3EA600B7-19B1-A540-B54F-0E63658EFF7C}" type="presParOf" srcId="{175D6FED-0F28-5342-BD7B-8DE30C7F36CF}" destId="{E7D11C68-7824-8B47-9B6B-CFFF67F555DD}" srcOrd="1" destOrd="0" presId="urn:microsoft.com/office/officeart/2005/8/layout/radial4"/>
    <dgm:cxn modelId="{57AF315C-FADB-7E4F-8FBF-352B0DEA18D0}" type="presParOf" srcId="{175D6FED-0F28-5342-BD7B-8DE30C7F36CF}" destId="{9DFEF0D0-42F6-594E-9BC6-669BF6549565}" srcOrd="2" destOrd="0" presId="urn:microsoft.com/office/officeart/2005/8/layout/radial4"/>
    <dgm:cxn modelId="{A129969E-4348-C045-A25A-445A8997CDFA}" type="presParOf" srcId="{175D6FED-0F28-5342-BD7B-8DE30C7F36CF}" destId="{184AB5B9-3B72-BD45-9F44-BF5EDB64A604}" srcOrd="3" destOrd="0" presId="urn:microsoft.com/office/officeart/2005/8/layout/radial4"/>
    <dgm:cxn modelId="{C9C3C97D-5D21-3D42-B757-EB9B1A982B8E}" type="presParOf" srcId="{175D6FED-0F28-5342-BD7B-8DE30C7F36CF}" destId="{165B2AA8-BF34-9D48-8C6F-63C41AE3039A}" srcOrd="4" destOrd="0" presId="urn:microsoft.com/office/officeart/2005/8/layout/radial4"/>
    <dgm:cxn modelId="{632BE7B8-BAF7-D849-A0D2-7192F40B35D7}" type="presParOf" srcId="{175D6FED-0F28-5342-BD7B-8DE30C7F36CF}" destId="{1DCEE592-A3F3-A24D-B636-3E099A4F7DFA}" srcOrd="5" destOrd="0" presId="urn:microsoft.com/office/officeart/2005/8/layout/radial4"/>
    <dgm:cxn modelId="{37645CF9-9149-6B4C-9760-4DE8168909B1}" type="presParOf" srcId="{175D6FED-0F28-5342-BD7B-8DE30C7F36CF}" destId="{28215341-8349-E049-9BC3-711348FCC9C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FABC4-EB34-7043-B557-4C47F10104A4}">
      <dsp:nvSpPr>
        <dsp:cNvPr id="0" name=""/>
        <dsp:cNvSpPr/>
      </dsp:nvSpPr>
      <dsp:spPr>
        <a:xfrm>
          <a:off x="2812442" y="2377032"/>
          <a:ext cx="1995115" cy="1995115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Status eines nicht in der Schweiz geborenen Menschen</a:t>
          </a:r>
        </a:p>
      </dsp:txBody>
      <dsp:txXfrm>
        <a:off x="3104620" y="2669210"/>
        <a:ext cx="1410759" cy="1410759"/>
      </dsp:txXfrm>
    </dsp:sp>
    <dsp:sp modelId="{E7D11C68-7824-8B47-9B6B-CFFF67F555DD}">
      <dsp:nvSpPr>
        <dsp:cNvPr id="0" name=""/>
        <dsp:cNvSpPr/>
      </dsp:nvSpPr>
      <dsp:spPr>
        <a:xfrm rot="12900000">
          <a:off x="1529676" y="2028725"/>
          <a:ext cx="1528513" cy="568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EF0D0-42F6-594E-9BC6-669BF6549565}">
      <dsp:nvSpPr>
        <dsp:cNvPr id="0" name=""/>
        <dsp:cNvSpPr/>
      </dsp:nvSpPr>
      <dsp:spPr>
        <a:xfrm>
          <a:off x="720211" y="1116525"/>
          <a:ext cx="1895359" cy="151628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EU Recht</a:t>
          </a:r>
        </a:p>
      </dsp:txBody>
      <dsp:txXfrm>
        <a:off x="764622" y="1160936"/>
        <a:ext cx="1806537" cy="1427465"/>
      </dsp:txXfrm>
    </dsp:sp>
    <dsp:sp modelId="{184AB5B9-3B72-BD45-9F44-BF5EDB64A604}">
      <dsp:nvSpPr>
        <dsp:cNvPr id="0" name=""/>
        <dsp:cNvSpPr/>
      </dsp:nvSpPr>
      <dsp:spPr>
        <a:xfrm rot="16200000">
          <a:off x="3045743" y="1239511"/>
          <a:ext cx="1528513" cy="568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B2AA8-BF34-9D48-8C6F-63C41AE3039A}">
      <dsp:nvSpPr>
        <dsp:cNvPr id="0" name=""/>
        <dsp:cNvSpPr/>
      </dsp:nvSpPr>
      <dsp:spPr>
        <a:xfrm>
          <a:off x="2862320" y="1414"/>
          <a:ext cx="1895359" cy="151628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Asylrecht</a:t>
          </a:r>
        </a:p>
      </dsp:txBody>
      <dsp:txXfrm>
        <a:off x="2906731" y="45825"/>
        <a:ext cx="1806537" cy="1427465"/>
      </dsp:txXfrm>
    </dsp:sp>
    <dsp:sp modelId="{1DCEE592-A3F3-A24D-B636-3E099A4F7DFA}">
      <dsp:nvSpPr>
        <dsp:cNvPr id="0" name=""/>
        <dsp:cNvSpPr/>
      </dsp:nvSpPr>
      <dsp:spPr>
        <a:xfrm rot="19500000">
          <a:off x="4561809" y="2028725"/>
          <a:ext cx="1528513" cy="56860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215341-8349-E049-9BC3-711348FCC9C0}">
      <dsp:nvSpPr>
        <dsp:cNvPr id="0" name=""/>
        <dsp:cNvSpPr/>
      </dsp:nvSpPr>
      <dsp:spPr>
        <a:xfrm>
          <a:off x="5004429" y="1116525"/>
          <a:ext cx="1895359" cy="1516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Ausländerrecht</a:t>
          </a:r>
        </a:p>
      </dsp:txBody>
      <dsp:txXfrm>
        <a:off x="5048840" y="1160936"/>
        <a:ext cx="1806537" cy="1427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0.17142</cdr:y>
    </cdr:from>
    <cdr:to>
      <cdr:x>1</cdr:x>
      <cdr:y>0.80481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455236F-711D-1E45-9D40-EB66D480D49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152400" y="775854"/>
          <a:ext cx="4038600" cy="286666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0.0306</cdr:x>
      <cdr:y>0.90193</cdr:y>
    </cdr:from>
    <cdr:to>
      <cdr:x>0.30189</cdr:x>
      <cdr:y>1</cdr:y>
    </cdr:to>
    <cdr:pic>
      <cdr:nvPicPr>
        <cdr:cNvPr id="3" name="Bild 2">
          <a:extLst xmlns:a="http://schemas.openxmlformats.org/drawingml/2006/main">
            <a:ext uri="{FF2B5EF4-FFF2-40B4-BE49-F238E27FC236}">
              <a16:creationId xmlns:a16="http://schemas.microsoft.com/office/drawing/2014/main" id="{E444E543-A57C-D941-B6DC-9EDB537C7B8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3567" y="4082103"/>
          <a:ext cx="1095633" cy="44385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4248B-42FC-034B-B5DC-ADEA85E4B086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496BA-E431-D54A-87E0-025C0D7952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0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6155A-6491-3446-9925-EC208E95A67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57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496BA-E431-D54A-87E0-025C0D7952E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38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CH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7C2BA32-5089-2D4C-9B7C-D46EA277CE30}" type="datetimeFigureOut">
              <a:rPr lang="de-DE" smtClean="0"/>
              <a:t>08.09.21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F11BB24-A774-0743-BD94-55342C5BC38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74140" y="1078787"/>
            <a:ext cx="8147304" cy="2969231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4000" cap="none" dirty="0">
                <a:latin typeface="+mn-lt"/>
              </a:rPr>
            </a:br>
            <a:br>
              <a:rPr lang="de-DE" sz="4000" cap="none" dirty="0">
                <a:latin typeface="+mn-lt"/>
              </a:rPr>
            </a:br>
            <a:r>
              <a:rPr lang="de-DE" sz="4000" cap="none" dirty="0">
                <a:latin typeface="+mn-lt"/>
              </a:rPr>
              <a:t>„Corona – und jetzt?</a:t>
            </a:r>
            <a:br>
              <a:rPr lang="de-DE" sz="4000" cap="none" dirty="0">
                <a:latin typeface="+mn-lt"/>
              </a:rPr>
            </a:br>
            <a:br>
              <a:rPr lang="de-DE" sz="4000" cap="none" dirty="0">
                <a:latin typeface="+mn-lt"/>
              </a:rPr>
            </a:br>
            <a:r>
              <a:rPr lang="de-DE" sz="2700" cap="none" dirty="0">
                <a:latin typeface="+mn-lt"/>
              </a:rPr>
              <a:t>Wo ist die Kirche nun am meisten gefragt?“</a:t>
            </a:r>
            <a:br>
              <a:rPr lang="de-DE" sz="2700" cap="none" dirty="0">
                <a:latin typeface="+mn-lt"/>
              </a:rPr>
            </a:br>
            <a:br>
              <a:rPr lang="de-DE" sz="2700" cap="none" dirty="0">
                <a:latin typeface="+mn-lt"/>
              </a:rPr>
            </a:br>
            <a:br>
              <a:rPr lang="de-DE" sz="2700" cap="none" dirty="0">
                <a:latin typeface="+mn-lt"/>
              </a:rPr>
            </a:br>
            <a:r>
              <a:rPr lang="de-DE" sz="2700" cap="none" dirty="0">
                <a:latin typeface="+mn-lt"/>
              </a:rPr>
              <a:t>Ein kurzer Exkurs ins Migrationsrecht</a:t>
            </a:r>
            <a:br>
              <a:rPr lang="de-DE" b="1" cap="none" dirty="0"/>
            </a:br>
            <a:endParaRPr lang="de-DE" cap="none" dirty="0"/>
          </a:p>
        </p:txBody>
      </p:sp>
      <p:sp>
        <p:nvSpPr>
          <p:cNvPr id="6" name="Inhaltsplatzhalter 5"/>
          <p:cNvSpPr>
            <a:spLocks noGrp="1"/>
          </p:cNvSpPr>
          <p:nvPr>
            <p:ph type="subTitle" idx="1"/>
          </p:nvPr>
        </p:nvSpPr>
        <p:spPr>
          <a:xfrm>
            <a:off x="674140" y="4853821"/>
            <a:ext cx="8147304" cy="925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b="1" cap="none" dirty="0">
                <a:solidFill>
                  <a:schemeClr val="tx1"/>
                </a:solidFill>
              </a:rPr>
              <a:t>Tom </a:t>
            </a:r>
            <a:r>
              <a:rPr lang="de-DE" sz="1400" b="1" cap="none" dirty="0" err="1">
                <a:solidFill>
                  <a:schemeClr val="tx1"/>
                </a:solidFill>
              </a:rPr>
              <a:t>Morgenegg</a:t>
            </a:r>
            <a:endParaRPr lang="de-DE" sz="1400" b="1" cap="non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400" b="1" cap="none" dirty="0">
                <a:solidFill>
                  <a:schemeClr val="tx1"/>
                </a:solidFill>
              </a:rPr>
              <a:t>Jahrestreffen des Netzwerks Joint Future</a:t>
            </a:r>
            <a:br>
              <a:rPr lang="de-DE" sz="1400" b="1" cap="none" dirty="0">
                <a:solidFill>
                  <a:schemeClr val="tx1"/>
                </a:solidFill>
              </a:rPr>
            </a:br>
            <a:r>
              <a:rPr lang="de-DE" sz="1400" b="1" cap="none" dirty="0">
                <a:solidFill>
                  <a:schemeClr val="tx1"/>
                </a:solidFill>
              </a:rPr>
              <a:t>10. September 2021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41" y="5994287"/>
            <a:ext cx="752662" cy="3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6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700" b="1" cap="none" dirty="0">
                <a:solidFill>
                  <a:schemeClr val="tx1"/>
                </a:solidFill>
              </a:rPr>
              <a:t>Zusammensetzung der ausländischen Bevölkerung</a:t>
            </a:r>
            <a:br>
              <a:rPr lang="de-CH" cap="none" dirty="0"/>
            </a:br>
            <a:r>
              <a:rPr lang="de-CH" sz="1200" cap="none" dirty="0">
                <a:solidFill>
                  <a:schemeClr val="tx1"/>
                </a:solidFill>
              </a:rPr>
              <a:t>Quelle: Staatssekretariat für Migration: Ausländerstatistik  2019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</p:nvPr>
        </p:nvGraphicFramePr>
        <p:xfrm>
          <a:off x="1630363" y="1574800"/>
          <a:ext cx="32924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798879" y="1574800"/>
            <a:ext cx="3821121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de-CH" dirty="0"/>
              <a:t>Total: </a:t>
            </a:r>
          </a:p>
          <a:p>
            <a:pPr algn="ctr">
              <a:buNone/>
            </a:pPr>
            <a:r>
              <a:rPr lang="de-CH" b="1" dirty="0"/>
              <a:t>2‘111‘412 mit Ausländerstatus</a:t>
            </a:r>
            <a:endParaRPr lang="de-CH" dirty="0"/>
          </a:p>
          <a:p>
            <a:pPr>
              <a:buNone/>
            </a:pPr>
            <a:endParaRPr lang="de-CH" dirty="0"/>
          </a:p>
          <a:p>
            <a:pPr algn="ctr">
              <a:buNone/>
            </a:pPr>
            <a:r>
              <a:rPr lang="de-CH" dirty="0"/>
              <a:t>Davon:</a:t>
            </a:r>
          </a:p>
          <a:p>
            <a:pPr marL="201613" indent="-201613">
              <a:buFontTx/>
              <a:buChar char="-"/>
            </a:pPr>
            <a:r>
              <a:rPr lang="de-CH" dirty="0"/>
              <a:t>1‘455‘567 aus EU / EFTA Staaten </a:t>
            </a:r>
            <a:br>
              <a:rPr lang="de-CH" dirty="0"/>
            </a:br>
            <a:r>
              <a:rPr lang="de-CH" dirty="0"/>
              <a:t>	 (68.84%)                      (Grün) </a:t>
            </a:r>
          </a:p>
          <a:p>
            <a:pPr marL="457200" indent="-457200">
              <a:buFontTx/>
              <a:buChar char="-"/>
            </a:pPr>
            <a:endParaRPr lang="de-CH" dirty="0"/>
          </a:p>
          <a:p>
            <a:pPr marL="184150" indent="-150813">
              <a:buFontTx/>
              <a:buChar char="-"/>
            </a:pPr>
            <a:r>
              <a:rPr lang="de-CH" dirty="0"/>
              <a:t>    607‘880 aus Drittstaaten </a:t>
            </a:r>
          </a:p>
          <a:p>
            <a:pPr marL="33337" algn="ctr"/>
            <a:r>
              <a:rPr lang="de-CH" dirty="0"/>
              <a:t>       (28.75%)              (Rot und Blau), </a:t>
            </a:r>
          </a:p>
          <a:p>
            <a:pPr marL="538163" indent="-185738">
              <a:buFontTx/>
              <a:buChar char="-"/>
            </a:pPr>
            <a:r>
              <a:rPr lang="de-CH" dirty="0"/>
              <a:t>62‘420 anerkannte Flüchtlinge </a:t>
            </a:r>
            <a:br>
              <a:rPr lang="de-CH" dirty="0"/>
            </a:br>
            <a:r>
              <a:rPr lang="de-CH" dirty="0"/>
              <a:t>     (2.9%)                  (Rot)</a:t>
            </a:r>
          </a:p>
          <a:p>
            <a:pPr>
              <a:buNone/>
            </a:pPr>
            <a:endParaRPr lang="de-CH" dirty="0"/>
          </a:p>
          <a:p>
            <a:pPr>
              <a:buNone/>
            </a:pPr>
            <a:r>
              <a:rPr lang="de-CH" dirty="0"/>
              <a:t>PLUS: </a:t>
            </a:r>
          </a:p>
          <a:p>
            <a:pPr marL="360363" indent="-193675">
              <a:buFontTx/>
              <a:buChar char="-"/>
            </a:pPr>
            <a:r>
              <a:rPr lang="de-CH" dirty="0"/>
              <a:t>    47‘965 vorläufig Aufgenommene / </a:t>
            </a:r>
            <a:br>
              <a:rPr lang="de-CH" dirty="0"/>
            </a:br>
            <a:r>
              <a:rPr lang="de-CH" dirty="0"/>
              <a:t>noch im Asylverfahren </a:t>
            </a:r>
            <a:br>
              <a:rPr lang="de-CH" dirty="0"/>
            </a:br>
            <a:r>
              <a:rPr lang="de-CH" dirty="0"/>
              <a:t>             (2.2%)                 (Violett)</a:t>
            </a:r>
          </a:p>
          <a:p>
            <a:br>
              <a:rPr lang="de-CH" dirty="0"/>
            </a:br>
            <a:endParaRPr lang="de-CH" dirty="0"/>
          </a:p>
        </p:txBody>
      </p:sp>
      <p:graphicFrame>
        <p:nvGraphicFramePr>
          <p:cNvPr id="8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932835"/>
              </p:ext>
            </p:extLst>
          </p:nvPr>
        </p:nvGraphicFramePr>
        <p:xfrm>
          <a:off x="609600" y="17526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380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b="1" cap="none" dirty="0">
                <a:solidFill>
                  <a:schemeClr val="tx1"/>
                </a:solidFill>
              </a:rPr>
              <a:t>Es wirken je nach Herkunft und Migrationsgründen verschiedene Rechtssysteme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0608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Bild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140" y="5596354"/>
            <a:ext cx="1307805" cy="5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0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Ausländer-Status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22" b="14522"/>
          <a:stretch>
            <a:fillRect/>
          </a:stretch>
        </p:blipFill>
        <p:spPr>
          <a:xfrm>
            <a:off x="498475" y="1546412"/>
            <a:ext cx="8147051" cy="3842796"/>
          </a:xfr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41" y="5596354"/>
            <a:ext cx="1415746" cy="57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63164" cy="1371600"/>
          </a:xfrm>
        </p:spPr>
        <p:txBody>
          <a:bodyPr>
            <a:normAutofit fontScale="90000"/>
          </a:bodyPr>
          <a:lstStyle/>
          <a:p>
            <a:br>
              <a:rPr lang="de-DE" sz="3200" dirty="0"/>
            </a:br>
            <a:r>
              <a:rPr lang="de-DE" sz="2700" cap="none" dirty="0">
                <a:solidFill>
                  <a:schemeClr val="tx1"/>
                </a:solidFill>
              </a:rPr>
              <a:t>Bedingungen für den Erhalt, respektive eine Verbesserung des ausländerrechtlichen Status: </a:t>
            </a:r>
            <a:endParaRPr lang="de-DE" sz="27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/>
          </a:p>
          <a:p>
            <a:r>
              <a:rPr lang="de-DE" sz="2400" dirty="0"/>
              <a:t>Der </a:t>
            </a:r>
            <a:r>
              <a:rPr lang="de-DE" sz="2400" dirty="0">
                <a:highlight>
                  <a:srgbClr val="FFFF00"/>
                </a:highlight>
              </a:rPr>
              <a:t>Grad der Integration </a:t>
            </a:r>
            <a:r>
              <a:rPr lang="de-DE" sz="2400" dirty="0"/>
              <a:t>wird bei der Erteilung der Niederlassungsbewilligung, der Verlängerung einer Aufenthaltsbewilligung (art. 34 abs. 4) und bei der Ausübung des Ermessens durch die Behörden, insbesondere bei Weg- und Ausweisungen sowie Einreiseverboten, berücksichtigt (art. 96)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41" y="5832926"/>
            <a:ext cx="1257602" cy="5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1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92473" cy="1371600"/>
          </a:xfrm>
        </p:spPr>
        <p:txBody>
          <a:bodyPr/>
          <a:lstStyle/>
          <a:p>
            <a:r>
              <a:rPr lang="de-DE" sz="2400" b="1" cap="none" dirty="0">
                <a:solidFill>
                  <a:schemeClr val="tx1"/>
                </a:solidFill>
              </a:rPr>
              <a:t>Bedingungen für den Erhalt, respektive eine Verbesserung des asylrechtlichen Status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dirty="0"/>
              <a:t>Asyl aufgrund Erfüllung der Flüchtlingseigenschaft – Flüchtlingsstatus B</a:t>
            </a:r>
          </a:p>
          <a:p>
            <a:pPr marL="342900" indent="-342900">
              <a:buFont typeface="Arial"/>
              <a:buChar char="•"/>
            </a:pPr>
            <a:r>
              <a:rPr lang="de-DE" dirty="0"/>
              <a:t>Erfüllung der Flüchtlingseigenschaft aber keine dauerhafte Asylgewährung – Flüchtlingsstatus F – vorläufig Aufgenommen</a:t>
            </a:r>
          </a:p>
          <a:p>
            <a:pPr marL="342900" indent="-342900">
              <a:buFont typeface="Arial"/>
              <a:buChar char="•"/>
            </a:pPr>
            <a:r>
              <a:rPr lang="de-DE" dirty="0"/>
              <a:t>keine Erfüllung der Flüchtlingseigenschaft jedoch Rückführung aufgrund der Situation im Heimatland nicht möglich – </a:t>
            </a:r>
            <a:r>
              <a:rPr lang="de-DE" dirty="0">
                <a:highlight>
                  <a:srgbClr val="FFFF00"/>
                </a:highlight>
              </a:rPr>
              <a:t>Status vorläufig aufgenommen – F </a:t>
            </a:r>
          </a:p>
          <a:p>
            <a:pPr marL="342900" indent="-342900">
              <a:buFont typeface="Arial"/>
              <a:buChar char="•"/>
            </a:pPr>
            <a:r>
              <a:rPr lang="de-DE" dirty="0"/>
              <a:t>Asylverfahren noch nicht abgeschlossen- Status N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40" y="5832927"/>
            <a:ext cx="1376333" cy="57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8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32255" cy="1371600"/>
          </a:xfrm>
        </p:spPr>
        <p:txBody>
          <a:bodyPr/>
          <a:lstStyle/>
          <a:p>
            <a:r>
              <a:rPr lang="de-CH" cap="none" dirty="0">
                <a:solidFill>
                  <a:schemeClr val="tx1"/>
                </a:solidFill>
              </a:rPr>
              <a:t>Integration als Hürdenlauf</a:t>
            </a:r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8" b="12118"/>
          <a:stretch>
            <a:fillRect/>
          </a:stretch>
        </p:blipFill>
        <p:spPr>
          <a:xfrm>
            <a:off x="498475" y="1761565"/>
            <a:ext cx="8147051" cy="3428485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41" y="5596355"/>
            <a:ext cx="1007104" cy="474246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6304AFAA-CE06-694C-AF80-EC5752E8EC1F}"/>
              </a:ext>
            </a:extLst>
          </p:cNvPr>
          <p:cNvCxnSpPr/>
          <p:nvPr/>
        </p:nvCxnSpPr>
        <p:spPr>
          <a:xfrm flipH="1">
            <a:off x="4140199" y="3475807"/>
            <a:ext cx="2319867" cy="12107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84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19999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000" b="1" cap="none" dirty="0">
                <a:solidFill>
                  <a:schemeClr val="tx1"/>
                </a:solidFill>
              </a:rPr>
              <a:t>Bedeutung des Status für die Aufenthaltsbedingungen der verschiedenen Aufenthaltskategorien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de-DE" sz="2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800" dirty="0"/>
              <a:t>unterschiedliche Möglichkeiten je nach Status und Herkunftsland der Personen und/oder deren Familienangehörigen: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Regelungen von Einreise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Regelung des Aufenthalts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Beendigung des Aufenthaltes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Möglichkeiten des Familiennachzuges / Heirat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Sozialhilfebezug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Anforderungen an die Sprachkenntnisse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Arbeitsintegration / Recht auf Bildung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 dirty="0"/>
              <a:t>usw. </a:t>
            </a:r>
            <a:br>
              <a:rPr lang="de-DE" sz="1800" dirty="0"/>
            </a:br>
            <a:endParaRPr lang="de-DE" sz="1800" dirty="0"/>
          </a:p>
          <a:p>
            <a:pPr eaLnBrk="1" hangingPunct="1">
              <a:lnSpc>
                <a:spcPct val="80000"/>
              </a:lnSpc>
            </a:pPr>
            <a:r>
              <a:rPr lang="de-DE" sz="2000" dirty="0"/>
              <a:t>Die „Diskriminierung</a:t>
            </a:r>
            <a:r>
              <a:rPr lang="ja-JP" altLang="de-DE" sz="2000" dirty="0"/>
              <a:t>“ </a:t>
            </a:r>
            <a:r>
              <a:rPr lang="de-CH" altLang="ja-JP" sz="2000" dirty="0"/>
              <a:t>vor allem von </a:t>
            </a:r>
            <a:r>
              <a:rPr lang="de-DE" altLang="ja-JP" sz="2000" dirty="0"/>
              <a:t>Drittstaatsangehörigen in verschiedenen Lebensbereichen ist systeminhärent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85" y="5993344"/>
            <a:ext cx="766830" cy="36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64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0</TotalTime>
  <Words>327</Words>
  <Application>Microsoft Macintosh PowerPoint</Application>
  <PresentationFormat>Bildschirmpräsentation (4:3)</PresentationFormat>
  <Paragraphs>46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Essenz</vt:lpstr>
      <vt:lpstr>  „Corona – und jetzt?  Wo ist die Kirche nun am meisten gefragt?“   Ein kurzer Exkurs ins Migrationsrecht </vt:lpstr>
      <vt:lpstr>Zusammensetzung der ausländischen Bevölkerung Quelle: Staatssekretariat für Migration: Ausländerstatistik  2019</vt:lpstr>
      <vt:lpstr>Es wirken je nach Herkunft und Migrationsgründen verschiedene Rechtssysteme</vt:lpstr>
      <vt:lpstr>Ausländer-Status</vt:lpstr>
      <vt:lpstr> Bedingungen für den Erhalt, respektive eine Verbesserung des ausländerrechtlichen Status: </vt:lpstr>
      <vt:lpstr>Bedingungen für den Erhalt, respektive eine Verbesserung des asylrechtlichen Status</vt:lpstr>
      <vt:lpstr>Integration als Hürdenlauf</vt:lpstr>
      <vt:lpstr>Bedeutung des Status für die Aufenthaltsbedingungen der verschiedenen Aufenthaltskategorien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Mac</dc:creator>
  <cp:lastModifiedBy>ISA Bern</cp:lastModifiedBy>
  <cp:revision>28</cp:revision>
  <cp:lastPrinted>2020-08-19T08:01:47Z</cp:lastPrinted>
  <dcterms:created xsi:type="dcterms:W3CDTF">2019-03-13T13:21:34Z</dcterms:created>
  <dcterms:modified xsi:type="dcterms:W3CDTF">2021-09-08T09:15:08Z</dcterms:modified>
</cp:coreProperties>
</file>