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2" r:id="rId2"/>
    <p:sldId id="257" r:id="rId3"/>
    <p:sldId id="286" r:id="rId4"/>
    <p:sldId id="259" r:id="rId5"/>
    <p:sldId id="260" r:id="rId6"/>
    <p:sldId id="258" r:id="rId7"/>
    <p:sldId id="287" r:id="rId8"/>
    <p:sldId id="288" r:id="rId9"/>
    <p:sldId id="261" r:id="rId10"/>
    <p:sldId id="263" r:id="rId11"/>
    <p:sldId id="262" r:id="rId12"/>
    <p:sldId id="266" r:id="rId13"/>
    <p:sldId id="273" r:id="rId14"/>
    <p:sldId id="285"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6" d="100"/>
          <a:sy n="86" d="100"/>
        </p:scale>
        <p:origin x="108"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e-DE" smtClean="0"/>
              <a:t>Titelmasterformat durch Klicken bearbeiten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smtClean="0"/>
              <a:t>Titelmasterformat durch Klicken bearbeiten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e-DE" smtClean="0"/>
              <a:t>Titelmasterformat durch Klicken bearbeiten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8/21/2018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911" y="668100"/>
            <a:ext cx="4469081" cy="5904996"/>
          </a:xfrm>
          <a:prstGeom prst="rect">
            <a:avLst/>
          </a:prstGeom>
        </p:spPr>
      </p:pic>
      <p:sp>
        <p:nvSpPr>
          <p:cNvPr id="4" name="Titel 3"/>
          <p:cNvSpPr>
            <a:spLocks noGrp="1"/>
          </p:cNvSpPr>
          <p:nvPr>
            <p:ph type="title"/>
          </p:nvPr>
        </p:nvSpPr>
        <p:spPr/>
        <p:txBody>
          <a:bodyPr/>
          <a:lstStyle/>
          <a:p>
            <a:r>
              <a:rPr lang="de-CH" smtClean="0"/>
              <a:t>Die Psalmen</a:t>
            </a:r>
            <a:endParaRPr lang="de-CH" dirty="0"/>
          </a:p>
        </p:txBody>
      </p:sp>
      <p:sp>
        <p:nvSpPr>
          <p:cNvPr id="5" name="Textplatzhalter 4"/>
          <p:cNvSpPr>
            <a:spLocks noGrp="1"/>
          </p:cNvSpPr>
          <p:nvPr>
            <p:ph type="body" idx="1"/>
          </p:nvPr>
        </p:nvSpPr>
        <p:spPr>
          <a:xfrm>
            <a:off x="2589213" y="3530128"/>
            <a:ext cx="4802188" cy="1388071"/>
          </a:xfrm>
        </p:spPr>
        <p:txBody>
          <a:bodyPr>
            <a:normAutofit/>
          </a:bodyPr>
          <a:lstStyle/>
          <a:p>
            <a:r>
              <a:rPr lang="de-CH" dirty="0" smtClean="0"/>
              <a:t>Ein paar Gedanken zu Inhalt, Form und Bedeutung in Geschichte und Gegenwart</a:t>
            </a:r>
            <a:endParaRPr lang="de-CH" dirty="0"/>
          </a:p>
        </p:txBody>
      </p:sp>
    </p:spTree>
    <p:extLst>
      <p:ext uri="{BB962C8B-B14F-4D97-AF65-F5344CB8AC3E}">
        <p14:creationId xmlns:p14="http://schemas.microsoft.com/office/powerpoint/2010/main" val="1706632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4.bp.blogspot.com/-Y6aCUHp2iVE/Vvz2ieCtnPI/AAAAAAAAKoo/07yCpaTrHXA_c5rMZMkIi5qd9iunULE2A/s1600/Suzuki.jpg">
            <a:extLst>
              <a:ext uri="{FF2B5EF4-FFF2-40B4-BE49-F238E27FC236}">
                <a16:creationId xmlns="" xmlns:a16="http://schemas.microsoft.com/office/drawing/2014/main" id="{75B5D505-BE2F-4848-85DE-CC99980D6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366" y="1637275"/>
            <a:ext cx="4248472" cy="4462681"/>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 xmlns:a16="http://schemas.microsoft.com/office/drawing/2014/main" id="{8E2BFBBD-8BEB-433F-AD16-9E07E6DDF220}"/>
              </a:ext>
            </a:extLst>
          </p:cNvPr>
          <p:cNvSpPr txBox="1"/>
          <p:nvPr/>
        </p:nvSpPr>
        <p:spPr>
          <a:xfrm>
            <a:off x="6670393" y="1575641"/>
            <a:ext cx="5023375" cy="4524315"/>
          </a:xfrm>
          <a:prstGeom prst="rect">
            <a:avLst/>
          </a:prstGeom>
          <a:noFill/>
        </p:spPr>
        <p:txBody>
          <a:bodyPr wrap="square" rtlCol="0">
            <a:spAutoFit/>
          </a:bodyPr>
          <a:lstStyle/>
          <a:p>
            <a:r>
              <a:rPr lang="de-CH" sz="3600" dirty="0"/>
              <a:t>Ich hatte viel Bekümmernis in meinem Herzen; </a:t>
            </a:r>
            <a:br>
              <a:rPr lang="de-CH" sz="3600" dirty="0"/>
            </a:br>
            <a:r>
              <a:rPr lang="de-CH" sz="3600" dirty="0"/>
              <a:t>aber deine Tröstungen erquicken meine Seele</a:t>
            </a:r>
            <a:r>
              <a:rPr lang="de-CH" sz="3600" dirty="0" smtClean="0"/>
              <a:t>.</a:t>
            </a:r>
          </a:p>
          <a:p>
            <a:endParaRPr lang="de-CH" sz="3600" dirty="0"/>
          </a:p>
          <a:p>
            <a:r>
              <a:rPr lang="de-CH" sz="3600" b="1" dirty="0" smtClean="0"/>
              <a:t>Psalm 94,19</a:t>
            </a:r>
            <a:endParaRPr lang="de-CH" sz="3600" b="1" dirty="0"/>
          </a:p>
        </p:txBody>
      </p:sp>
      <p:pic>
        <p:nvPicPr>
          <p:cNvPr id="3" name="Grafik 2"/>
          <p:cNvPicPr>
            <a:picLocks noChangeAspect="1"/>
          </p:cNvPicPr>
          <p:nvPr/>
        </p:nvPicPr>
        <p:blipFill>
          <a:blip r:embed="rId3"/>
          <a:stretch>
            <a:fillRect/>
          </a:stretch>
        </p:blipFill>
        <p:spPr>
          <a:xfrm>
            <a:off x="1857979" y="624586"/>
            <a:ext cx="8370533" cy="573074"/>
          </a:xfrm>
          <a:prstGeom prst="rect">
            <a:avLst/>
          </a:prstGeom>
        </p:spPr>
      </p:pic>
    </p:spTree>
    <p:extLst>
      <p:ext uri="{BB962C8B-B14F-4D97-AF65-F5344CB8AC3E}">
        <p14:creationId xmlns:p14="http://schemas.microsoft.com/office/powerpoint/2010/main" val="3178296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 xmlns:a16="http://schemas.microsoft.com/office/drawing/2014/main" id="{4BF05B99-7674-4963-9BD5-A7443C0AFFFD}"/>
              </a:ext>
            </a:extLst>
          </p:cNvPr>
          <p:cNvSpPr txBox="1"/>
          <p:nvPr/>
        </p:nvSpPr>
        <p:spPr>
          <a:xfrm>
            <a:off x="2466328" y="951457"/>
            <a:ext cx="8208913" cy="400110"/>
          </a:xfrm>
          <a:prstGeom prst="rect">
            <a:avLst/>
          </a:prstGeom>
          <a:solidFill>
            <a:srgbClr val="FFC000"/>
          </a:solidFill>
          <a:ln w="19050">
            <a:solidFill>
              <a:schemeClr val="tx1"/>
            </a:solidFill>
          </a:ln>
        </p:spPr>
        <p:txBody>
          <a:bodyPr wrap="square" rtlCol="0">
            <a:spAutoFit/>
          </a:bodyPr>
          <a:lstStyle/>
          <a:p>
            <a:r>
              <a:rPr lang="de-CH" sz="2000" dirty="0" smtClean="0">
                <a:ln w="0"/>
                <a:effectLst>
                  <a:outerShdw blurRad="38100" dist="19050" dir="2700000" algn="tl" rotWithShape="0">
                    <a:schemeClr val="dk1">
                      <a:alpha val="40000"/>
                    </a:schemeClr>
                  </a:outerShdw>
                </a:effectLst>
              </a:rPr>
              <a:t>Merkmal des Klageliedes des </a:t>
            </a:r>
            <a:r>
              <a:rPr lang="de-CH" sz="2000" dirty="0">
                <a:ln w="0"/>
                <a:effectLst>
                  <a:outerShdw blurRad="38100" dist="19050" dir="2700000" algn="tl" rotWithShape="0">
                    <a:schemeClr val="dk1">
                      <a:alpha val="40000"/>
                    </a:schemeClr>
                  </a:outerShdw>
                </a:effectLst>
              </a:rPr>
              <a:t>Einzelnen: Stimmungsumschwung</a:t>
            </a:r>
          </a:p>
        </p:txBody>
      </p:sp>
      <p:sp>
        <p:nvSpPr>
          <p:cNvPr id="3" name="Textfeld 2">
            <a:extLst>
              <a:ext uri="{FF2B5EF4-FFF2-40B4-BE49-F238E27FC236}">
                <a16:creationId xmlns="" xmlns:a16="http://schemas.microsoft.com/office/drawing/2014/main" id="{F619BFCD-43AB-4341-8C97-8077736F6295}"/>
              </a:ext>
            </a:extLst>
          </p:cNvPr>
          <p:cNvSpPr txBox="1"/>
          <p:nvPr/>
        </p:nvSpPr>
        <p:spPr>
          <a:xfrm>
            <a:off x="2466328" y="2146322"/>
            <a:ext cx="8208913" cy="2462213"/>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de-CH" sz="2400" dirty="0" smtClean="0"/>
              <a:t>Stimmungsumschwung </a:t>
            </a:r>
            <a:r>
              <a:rPr lang="de-CH" sz="2400" dirty="0"/>
              <a:t>spiegelt eine </a:t>
            </a:r>
            <a:r>
              <a:rPr lang="de-CH" sz="2400" b="1" dirty="0"/>
              <a:t>Erfahrung</a:t>
            </a:r>
            <a:r>
              <a:rPr lang="de-CH" sz="2400" dirty="0"/>
              <a:t>: Das neue Klagegebet bezieht sich auf erlebte Veränderung / Rettung. </a:t>
            </a:r>
            <a:endParaRPr lang="de-CH" sz="2400" dirty="0" smtClean="0"/>
          </a:p>
          <a:p>
            <a:pPr>
              <a:spcBef>
                <a:spcPts val="600"/>
              </a:spcBef>
            </a:pPr>
            <a:endParaRPr lang="de-CH" sz="2400" dirty="0"/>
          </a:p>
          <a:p>
            <a:pPr marL="342900" indent="-342900">
              <a:spcBef>
                <a:spcPts val="600"/>
              </a:spcBef>
              <a:buFont typeface="Arial" panose="020B0604020202020204" pitchFamily="34" charset="0"/>
              <a:buChar char="•"/>
            </a:pPr>
            <a:r>
              <a:rPr lang="de-CH" sz="2400" dirty="0"/>
              <a:t>Durch </a:t>
            </a:r>
            <a:r>
              <a:rPr lang="de-CH" sz="2400" b="1" dirty="0"/>
              <a:t>das Aussprechen </a:t>
            </a:r>
            <a:r>
              <a:rPr lang="de-CH" sz="2400" dirty="0"/>
              <a:t>von Klage und Bitte wächst das Vertrauen auf Erhörung und Hilfe durch Gott.</a:t>
            </a:r>
          </a:p>
        </p:txBody>
      </p:sp>
    </p:spTree>
    <p:extLst>
      <p:ext uri="{BB962C8B-B14F-4D97-AF65-F5344CB8AC3E}">
        <p14:creationId xmlns:p14="http://schemas.microsoft.com/office/powerpoint/2010/main" val="3073691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7848" t="16384" r="51475" b="20833"/>
          <a:stretch/>
        </p:blipFill>
        <p:spPr bwMode="auto">
          <a:xfrm>
            <a:off x="3287688" y="241300"/>
            <a:ext cx="5616624" cy="6462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8904312" y="1092200"/>
            <a:ext cx="2613611" cy="923330"/>
          </a:xfrm>
          <a:prstGeom prst="rect">
            <a:avLst/>
          </a:prstGeom>
          <a:solidFill>
            <a:srgbClr val="FFC000"/>
          </a:solidFill>
          <a:ln>
            <a:solidFill>
              <a:schemeClr val="tx1"/>
            </a:solidFill>
          </a:ln>
        </p:spPr>
        <p:txBody>
          <a:bodyPr wrap="square" rtlCol="0">
            <a:spAutoFit/>
          </a:bodyPr>
          <a:lstStyle/>
          <a:p>
            <a:r>
              <a:rPr lang="de-CH" dirty="0" smtClean="0"/>
              <a:t>Die Vielfalt der Gottesbilder in den Psalmen </a:t>
            </a:r>
            <a:endParaRPr lang="de-CH" dirty="0"/>
          </a:p>
        </p:txBody>
      </p:sp>
    </p:spTree>
    <p:extLst>
      <p:ext uri="{BB962C8B-B14F-4D97-AF65-F5344CB8AC3E}">
        <p14:creationId xmlns:p14="http://schemas.microsoft.com/office/powerpoint/2010/main" val="955674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solidFill>
            <a:srgbClr val="FFC000"/>
          </a:solidFill>
          <a:ln>
            <a:solidFill>
              <a:schemeClr val="tx1"/>
            </a:solidFill>
          </a:ln>
        </p:spPr>
        <p:txBody>
          <a:bodyPr/>
          <a:lstStyle/>
          <a:p>
            <a:r>
              <a:rPr lang="de-CH" dirty="0" smtClean="0"/>
              <a:t>Der Platz der Psalmen in </a:t>
            </a:r>
            <a:r>
              <a:rPr lang="de-CH" dirty="0"/>
              <a:t>der jüdischen und christlichen </a:t>
            </a:r>
            <a:r>
              <a:rPr lang="de-CH" dirty="0" smtClean="0"/>
              <a:t>Tradition</a:t>
            </a:r>
            <a:endParaRPr lang="de-CH" dirty="0"/>
          </a:p>
        </p:txBody>
      </p:sp>
      <p:sp>
        <p:nvSpPr>
          <p:cNvPr id="6" name="Inhaltsplatzhalter 5"/>
          <p:cNvSpPr>
            <a:spLocks noGrp="1"/>
          </p:cNvSpPr>
          <p:nvPr>
            <p:ph idx="1"/>
          </p:nvPr>
        </p:nvSpPr>
        <p:spPr/>
        <p:txBody>
          <a:bodyPr>
            <a:normAutofit/>
          </a:bodyPr>
          <a:lstStyle/>
          <a:p>
            <a:r>
              <a:rPr lang="de-CH" sz="2400" dirty="0" smtClean="0"/>
              <a:t>Im Gottesdienst zur Zeit des 2. Tempels (ab 520 v.Chr.) in Jerusalem und in den Synagogen, aber auch für den Privatgebrauch</a:t>
            </a:r>
          </a:p>
          <a:p>
            <a:r>
              <a:rPr lang="de-CH" sz="2400" dirty="0" smtClean="0"/>
              <a:t>In der christlichen Tradition: Klöster (Stundengebete), Gottesdienste (Kirchenlieder mit </a:t>
            </a:r>
            <a:r>
              <a:rPr lang="de-CH" sz="2400" dirty="0" err="1" smtClean="0"/>
              <a:t>Psalmversen</a:t>
            </a:r>
            <a:r>
              <a:rPr lang="de-CH" sz="2400" dirty="0" smtClean="0"/>
              <a:t>, aber auch </a:t>
            </a:r>
            <a:r>
              <a:rPr lang="de-CH" sz="2400" dirty="0" err="1" smtClean="0"/>
              <a:t>Rezitierung</a:t>
            </a:r>
            <a:r>
              <a:rPr lang="de-CH" sz="2400" dirty="0" smtClean="0"/>
              <a:t> ganzer Psalmen im Wechsel mit der Gemeinde, auch Privatgebrauch</a:t>
            </a:r>
          </a:p>
          <a:p>
            <a:pPr marL="0" indent="0">
              <a:buNone/>
            </a:pPr>
            <a:endParaRPr lang="de-CH" dirty="0"/>
          </a:p>
        </p:txBody>
      </p:sp>
    </p:spTree>
    <p:extLst>
      <p:ext uri="{BB962C8B-B14F-4D97-AF65-F5344CB8AC3E}">
        <p14:creationId xmlns:p14="http://schemas.microsoft.com/office/powerpoint/2010/main" val="2837953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592925" y="624110"/>
            <a:ext cx="7061029" cy="677152"/>
          </a:xfrm>
          <a:solidFill>
            <a:srgbClr val="FFC000"/>
          </a:solidFill>
          <a:ln>
            <a:solidFill>
              <a:schemeClr val="tx1"/>
            </a:solidFill>
          </a:ln>
        </p:spPr>
        <p:txBody>
          <a:bodyPr/>
          <a:lstStyle/>
          <a:p>
            <a:r>
              <a:rPr lang="de-CH" dirty="0" smtClean="0"/>
              <a:t>Martin Luther und die Psalmen</a:t>
            </a:r>
            <a:endParaRPr lang="de-CH" dirty="0"/>
          </a:p>
        </p:txBody>
      </p:sp>
      <p:sp>
        <p:nvSpPr>
          <p:cNvPr id="6" name="Inhaltsplatzhalter 5"/>
          <p:cNvSpPr>
            <a:spLocks noGrp="1"/>
          </p:cNvSpPr>
          <p:nvPr>
            <p:ph idx="1"/>
          </p:nvPr>
        </p:nvSpPr>
        <p:spPr/>
        <p:txBody>
          <a:bodyPr>
            <a:normAutofit/>
          </a:bodyPr>
          <a:lstStyle/>
          <a:p>
            <a:pPr marL="0" indent="0">
              <a:buNone/>
            </a:pPr>
            <a:r>
              <a:rPr lang="de-CH" sz="2400" dirty="0" smtClean="0"/>
              <a:t>Martin </a:t>
            </a:r>
            <a:r>
              <a:rPr lang="de-CH" sz="2400" dirty="0"/>
              <a:t>Luther verstand die Psalmen als </a:t>
            </a:r>
            <a:endParaRPr lang="de-CH" sz="2400" dirty="0" smtClean="0"/>
          </a:p>
          <a:p>
            <a:pPr marL="0" indent="0">
              <a:buNone/>
            </a:pPr>
            <a:r>
              <a:rPr lang="de-CH" sz="2400" i="1" dirty="0" smtClean="0"/>
              <a:t>„</a:t>
            </a:r>
            <a:r>
              <a:rPr lang="de-CH" sz="2400" i="1" dirty="0"/>
              <a:t>ein kleine </a:t>
            </a:r>
            <a:r>
              <a:rPr lang="de-CH" sz="2400" i="1" dirty="0" err="1"/>
              <a:t>Biblia</a:t>
            </a:r>
            <a:r>
              <a:rPr lang="de-CH" sz="2400" i="1" dirty="0"/>
              <a:t> .., darin alles </a:t>
            </a:r>
            <a:r>
              <a:rPr lang="de-CH" sz="2400" i="1" dirty="0" err="1"/>
              <a:t>auffs</a:t>
            </a:r>
            <a:r>
              <a:rPr lang="de-CH" sz="2400" i="1" dirty="0"/>
              <a:t> </a:t>
            </a:r>
            <a:r>
              <a:rPr lang="de-CH" sz="2400" i="1" dirty="0" err="1"/>
              <a:t>schoenest</a:t>
            </a:r>
            <a:r>
              <a:rPr lang="de-CH" sz="2400" i="1" dirty="0"/>
              <a:t> und </a:t>
            </a:r>
            <a:r>
              <a:rPr lang="de-CH" sz="2400" i="1" dirty="0" err="1"/>
              <a:t>kuerzest</a:t>
            </a:r>
            <a:r>
              <a:rPr lang="de-CH" sz="2400" i="1" dirty="0"/>
              <a:t>, so in der </a:t>
            </a:r>
            <a:r>
              <a:rPr lang="de-CH" sz="2400" i="1" dirty="0" err="1"/>
              <a:t>gantzen</a:t>
            </a:r>
            <a:r>
              <a:rPr lang="de-CH" sz="2400" i="1" dirty="0"/>
              <a:t> </a:t>
            </a:r>
            <a:r>
              <a:rPr lang="de-CH" sz="2400" i="1" dirty="0" err="1"/>
              <a:t>Biblia</a:t>
            </a:r>
            <a:r>
              <a:rPr lang="de-CH" sz="2400" i="1" dirty="0"/>
              <a:t> stehet, </a:t>
            </a:r>
            <a:r>
              <a:rPr lang="de-CH" sz="2400" i="1" dirty="0" err="1"/>
              <a:t>gefasset</a:t>
            </a:r>
            <a:r>
              <a:rPr lang="de-CH" sz="2400" i="1" dirty="0"/>
              <a:t> u</a:t>
            </a:r>
            <a:r>
              <a:rPr lang="de-CH" sz="2400" i="1" dirty="0" smtClean="0"/>
              <a:t>nd </a:t>
            </a:r>
            <a:r>
              <a:rPr lang="de-CH" sz="2400" i="1" dirty="0"/>
              <a:t>zu einem feinen Enchiridion oder Handbuch gemacht u</a:t>
            </a:r>
            <a:r>
              <a:rPr lang="de-CH" sz="2400" i="1" dirty="0" smtClean="0"/>
              <a:t>nd </a:t>
            </a:r>
            <a:r>
              <a:rPr lang="de-CH" sz="2400" i="1" dirty="0"/>
              <a:t>bereitet ist.“ </a:t>
            </a:r>
            <a:r>
              <a:rPr lang="de-CH" sz="2400" dirty="0"/>
              <a:t>(Martin Luther, WA.DB 10/1, 99,24-101,3). </a:t>
            </a:r>
            <a:endParaRPr lang="de-CH" sz="2400" dirty="0" smtClean="0"/>
          </a:p>
          <a:p>
            <a:pPr marL="0" indent="0">
              <a:buNone/>
            </a:pPr>
            <a:r>
              <a:rPr lang="de-CH" sz="2400" dirty="0" smtClean="0"/>
              <a:t>Dem </a:t>
            </a:r>
            <a:r>
              <a:rPr lang="de-CH" sz="2400" dirty="0"/>
              <a:t>entsprechend gewann der Psalter als Buch für den </a:t>
            </a:r>
            <a:r>
              <a:rPr lang="de-CH" sz="2400" dirty="0" err="1"/>
              <a:t>Katechismusunterricht</a:t>
            </a:r>
            <a:r>
              <a:rPr lang="de-CH" sz="2400" dirty="0"/>
              <a:t> eine </a:t>
            </a:r>
            <a:r>
              <a:rPr lang="de-CH" sz="2400" dirty="0" smtClean="0"/>
              <a:t>besondere </a:t>
            </a:r>
            <a:r>
              <a:rPr lang="de-CH" sz="2400" dirty="0"/>
              <a:t>Bedeutung.</a:t>
            </a:r>
          </a:p>
        </p:txBody>
      </p:sp>
    </p:spTree>
    <p:extLst>
      <p:ext uri="{BB962C8B-B14F-4D97-AF65-F5344CB8AC3E}">
        <p14:creationId xmlns:p14="http://schemas.microsoft.com/office/powerpoint/2010/main" val="3729134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618693" y="1037710"/>
            <a:ext cx="9321262" cy="535531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de-CH" dirty="0" smtClean="0"/>
              <a:t>«Die </a:t>
            </a:r>
            <a:r>
              <a:rPr lang="de-CH" dirty="0"/>
              <a:t>Psalmen sind </a:t>
            </a:r>
            <a:r>
              <a:rPr lang="de-CH" dirty="0" smtClean="0"/>
              <a:t>für </a:t>
            </a:r>
            <a:r>
              <a:rPr lang="de-CH" dirty="0"/>
              <a:t>mich eins der wichtigsten Lebensmittel. Ich esse sie, ich trinke sie, ich kaue auf ihnen herum, manchmal spucke ich sie aus, und manchmal wiederhole ich mir einen mitten in der Nacht. Sie sind </a:t>
            </a:r>
            <a:r>
              <a:rPr lang="de-CH" dirty="0" smtClean="0"/>
              <a:t>fü</a:t>
            </a:r>
            <a:r>
              <a:rPr lang="de-CH" dirty="0"/>
              <a:t>r</a:t>
            </a:r>
            <a:r>
              <a:rPr lang="de-CH" dirty="0" smtClean="0"/>
              <a:t> </a:t>
            </a:r>
            <a:r>
              <a:rPr lang="de-CH" dirty="0"/>
              <a:t>mich Brot. Ohne sie tritt die spirituelle Magersucht ein, die sehr verbreitet unter uns ist und oft zu einer </a:t>
            </a:r>
            <a:r>
              <a:rPr lang="de-CH" dirty="0" smtClean="0"/>
              <a:t>tödlichen </a:t>
            </a:r>
            <a:r>
              <a:rPr lang="de-CH" dirty="0"/>
              <a:t>Verarmung des Geistes und des Herzens </a:t>
            </a:r>
            <a:r>
              <a:rPr lang="de-CH" dirty="0" smtClean="0"/>
              <a:t>führt</a:t>
            </a:r>
            <a:r>
              <a:rPr lang="de-CH" dirty="0"/>
              <a:t>. Materieller Reichtum und technologisches Wissen stellen in unserem Teil der Erde die Bedingungen </a:t>
            </a:r>
            <a:r>
              <a:rPr lang="de-CH" dirty="0" smtClean="0"/>
              <a:t>für </a:t>
            </a:r>
            <a:r>
              <a:rPr lang="de-CH" dirty="0"/>
              <a:t>den spirituellen Tod </a:t>
            </a:r>
            <a:r>
              <a:rPr lang="de-CH" dirty="0" smtClean="0"/>
              <a:t>der Überentwickelten </a:t>
            </a:r>
            <a:r>
              <a:rPr lang="de-CH" dirty="0"/>
              <a:t>dar. Und so </a:t>
            </a:r>
            <a:r>
              <a:rPr lang="de-CH" dirty="0" smtClean="0"/>
              <a:t>möchte </a:t>
            </a:r>
            <a:r>
              <a:rPr lang="de-CH" dirty="0"/>
              <a:t>ich als erstes sagen: Esst die Psalmen. Jeden Tag einen. Vor dem </a:t>
            </a:r>
            <a:r>
              <a:rPr lang="de-CH" dirty="0" smtClean="0"/>
              <a:t>Frühstück </a:t>
            </a:r>
            <a:r>
              <a:rPr lang="de-CH" dirty="0"/>
              <a:t>oder vor dem Schlafengehen, egal. Haltet euch nicht lang bei dem auf, was ihr komisch oder </a:t>
            </a:r>
            <a:r>
              <a:rPr lang="de-CH" dirty="0" smtClean="0"/>
              <a:t>unverständlich </a:t>
            </a:r>
            <a:r>
              <a:rPr lang="de-CH" dirty="0"/>
              <a:t>oder </a:t>
            </a:r>
            <a:r>
              <a:rPr lang="de-CH" dirty="0" smtClean="0"/>
              <a:t>bösartig </a:t>
            </a:r>
            <a:r>
              <a:rPr lang="de-CH" dirty="0"/>
              <a:t>findet, wiederholt euch die Verse, aus denen Kraft kommt, die die Freiheit, Ja zu sagen oder Nein, </a:t>
            </a:r>
            <a:r>
              <a:rPr lang="de-CH" dirty="0" smtClean="0"/>
              <a:t>vergrössern</a:t>
            </a:r>
            <a:r>
              <a:rPr lang="de-CH" dirty="0"/>
              <a:t>. Findet euren eigenen Psalm. Das ist eine Lebensaufgabe und viel zu groß </a:t>
            </a:r>
            <a:r>
              <a:rPr lang="de-CH" dirty="0" smtClean="0"/>
              <a:t>für </a:t>
            </a:r>
            <a:r>
              <a:rPr lang="de-CH" dirty="0"/>
              <a:t>uns, aber lasst euch nicht </a:t>
            </a:r>
            <a:r>
              <a:rPr lang="de-CH" dirty="0" smtClean="0"/>
              <a:t>unnötig </a:t>
            </a:r>
            <a:r>
              <a:rPr lang="de-CH" dirty="0"/>
              <a:t>verkleinern. ‹Meine Seele singe zu Gott› - so haben Menschen, die innerhalb furchtbarer </a:t>
            </a:r>
            <a:r>
              <a:rPr lang="de-CH" dirty="0" smtClean="0"/>
              <a:t>Verkleinerungszwänge </a:t>
            </a:r>
            <a:r>
              <a:rPr lang="de-CH" dirty="0"/>
              <a:t>lebten, gebetet. Hungrige, </a:t>
            </a:r>
            <a:r>
              <a:rPr lang="de-CH" dirty="0" smtClean="0"/>
              <a:t>Verkrümmte</a:t>
            </a:r>
            <a:r>
              <a:rPr lang="de-CH" dirty="0"/>
              <a:t>, </a:t>
            </a:r>
            <a:r>
              <a:rPr lang="de-CH" dirty="0" smtClean="0"/>
              <a:t>Geängstigte</a:t>
            </a:r>
            <a:r>
              <a:rPr lang="de-CH" dirty="0"/>
              <a:t>, an Geist und Seele </a:t>
            </a:r>
            <a:r>
              <a:rPr lang="de-CH" dirty="0" smtClean="0"/>
              <a:t>verkümmerte </a:t>
            </a:r>
            <a:r>
              <a:rPr lang="de-CH" dirty="0"/>
              <a:t>Frauen haben das </a:t>
            </a:r>
            <a:r>
              <a:rPr lang="de-CH" dirty="0" smtClean="0"/>
              <a:t>gewusst </a:t>
            </a:r>
            <a:r>
              <a:rPr lang="de-CH" dirty="0"/>
              <a:t>und gesungen. ‹Lobe den Herrn, meine Seele›, haben sie zu ihrer Seele gesagt. Esst den Psalm, Gott hat schon Brot gebacken, die </a:t>
            </a:r>
            <a:r>
              <a:rPr lang="de-CH" dirty="0" smtClean="0"/>
              <a:t>Väter </a:t>
            </a:r>
            <a:r>
              <a:rPr lang="de-CH" dirty="0"/>
              <a:t>und </a:t>
            </a:r>
            <a:r>
              <a:rPr lang="de-CH" dirty="0" smtClean="0"/>
              <a:t>Mütter </a:t>
            </a:r>
            <a:r>
              <a:rPr lang="de-CH" dirty="0"/>
              <a:t>des Glaubens haben schon </a:t>
            </a:r>
            <a:r>
              <a:rPr lang="de-CH" dirty="0" smtClean="0"/>
              <a:t>für </a:t>
            </a:r>
            <a:r>
              <a:rPr lang="de-CH" dirty="0"/>
              <a:t>uns vorgesorgt. Esst und lernt, Brot zu backen</a:t>
            </a:r>
            <a:r>
              <a:rPr lang="de-CH" dirty="0" smtClean="0"/>
              <a:t>.»</a:t>
            </a:r>
            <a:endParaRPr lang="de-CH" dirty="0"/>
          </a:p>
          <a:p>
            <a:r>
              <a:rPr lang="de-CH" dirty="0"/>
              <a:t> </a:t>
            </a:r>
          </a:p>
        </p:txBody>
      </p:sp>
      <p:pic>
        <p:nvPicPr>
          <p:cNvPr id="3" name="Grafik 6" descr="soelle.jpg"/>
          <p:cNvPicPr>
            <a:picLocks noChangeAspect="1"/>
          </p:cNvPicPr>
          <p:nvPr/>
        </p:nvPicPr>
        <p:blipFill>
          <a:blip r:embed="rId2" cstate="print"/>
          <a:srcRect/>
          <a:stretch>
            <a:fillRect/>
          </a:stretch>
        </p:blipFill>
        <p:spPr bwMode="auto">
          <a:xfrm>
            <a:off x="181025" y="1625844"/>
            <a:ext cx="2314575" cy="3549650"/>
          </a:xfrm>
          <a:prstGeom prst="rect">
            <a:avLst/>
          </a:prstGeom>
          <a:noFill/>
          <a:ln w="9525">
            <a:noFill/>
            <a:miter lim="800000"/>
            <a:headEnd/>
            <a:tailEnd/>
          </a:ln>
        </p:spPr>
      </p:pic>
      <p:sp>
        <p:nvSpPr>
          <p:cNvPr id="5" name="Textfeld 4"/>
          <p:cNvSpPr txBox="1"/>
          <p:nvPr/>
        </p:nvSpPr>
        <p:spPr>
          <a:xfrm>
            <a:off x="1529862" y="283308"/>
            <a:ext cx="10216661" cy="646331"/>
          </a:xfrm>
          <a:prstGeom prst="rect">
            <a:avLst/>
          </a:prstGeom>
          <a:solidFill>
            <a:srgbClr val="FFC000"/>
          </a:solidFill>
          <a:ln>
            <a:solidFill>
              <a:schemeClr val="tx1"/>
            </a:solidFill>
          </a:ln>
        </p:spPr>
        <p:txBody>
          <a:bodyPr wrap="square" rtlCol="0">
            <a:spAutoFit/>
          </a:bodyPr>
          <a:lstStyle/>
          <a:p>
            <a:r>
              <a:rPr lang="de-CH" sz="3600" dirty="0" smtClean="0"/>
              <a:t>Dorothee Sölle (1929-2003) zu den Psalmen:</a:t>
            </a:r>
            <a:endParaRPr lang="de-CH" sz="3600" dirty="0"/>
          </a:p>
        </p:txBody>
      </p:sp>
    </p:spTree>
    <p:extLst>
      <p:ext uri="{BB962C8B-B14F-4D97-AF65-F5344CB8AC3E}">
        <p14:creationId xmlns:p14="http://schemas.microsoft.com/office/powerpoint/2010/main" val="1564516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 xmlns:a16="http://schemas.microsoft.com/office/drawing/2014/main" id="{D360E353-BD85-4EBD-B460-74B88F7D354B}"/>
              </a:ext>
            </a:extLst>
          </p:cNvPr>
          <p:cNvSpPr txBox="1"/>
          <p:nvPr/>
        </p:nvSpPr>
        <p:spPr>
          <a:xfrm>
            <a:off x="2135560" y="1052737"/>
            <a:ext cx="7920880" cy="5478423"/>
          </a:xfrm>
          <a:prstGeom prst="rect">
            <a:avLst/>
          </a:prstGeom>
          <a:noFill/>
        </p:spPr>
        <p:txBody>
          <a:bodyPr wrap="square" rtlCol="0">
            <a:spAutoFit/>
          </a:bodyPr>
          <a:lstStyle/>
          <a:p>
            <a:r>
              <a:rPr lang="de-CH" sz="2400" dirty="0" smtClean="0"/>
              <a:t>In der christlichen Tradition: «Psalmen» oder «Psalter», eine griechische Übersetzung des Hebräischen «</a:t>
            </a:r>
            <a:r>
              <a:rPr lang="de-CH" sz="2400" dirty="0" err="1"/>
              <a:t>m</a:t>
            </a:r>
            <a:r>
              <a:rPr lang="de-CH" sz="2400" dirty="0" err="1" smtClean="0"/>
              <a:t>izmor</a:t>
            </a:r>
            <a:r>
              <a:rPr lang="de-CH" sz="2400" dirty="0" smtClean="0"/>
              <a:t>»</a:t>
            </a:r>
          </a:p>
          <a:p>
            <a:endParaRPr lang="de-CH" sz="2400" dirty="0"/>
          </a:p>
          <a:p>
            <a:r>
              <a:rPr lang="de-CH" sz="2400" dirty="0" smtClean="0"/>
              <a:t>Hebräisch: </a:t>
            </a:r>
            <a:r>
              <a:rPr lang="de-CH" sz="2400" dirty="0" err="1" smtClean="0"/>
              <a:t>Mizmor</a:t>
            </a:r>
            <a:endParaRPr lang="de-CH" sz="2400" dirty="0" smtClean="0"/>
          </a:p>
          <a:p>
            <a:r>
              <a:rPr lang="de-CH" sz="2400" dirty="0" smtClean="0"/>
              <a:t>Sprechgesang mit Saitenspielbegleitung, ein </a:t>
            </a:r>
            <a:r>
              <a:rPr lang="de-CH" sz="2400" dirty="0" smtClean="0"/>
              <a:t/>
            </a:r>
            <a:br>
              <a:rPr lang="de-CH" sz="2400" dirty="0" smtClean="0"/>
            </a:br>
            <a:r>
              <a:rPr lang="de-CH" sz="2400" dirty="0" smtClean="0"/>
              <a:t>zum Saitenspiel </a:t>
            </a:r>
            <a:r>
              <a:rPr lang="de-CH" sz="2400" dirty="0" smtClean="0"/>
              <a:t>gesungenes Lied</a:t>
            </a:r>
          </a:p>
          <a:p>
            <a:endParaRPr lang="de-CH" sz="2400" dirty="0"/>
          </a:p>
          <a:p>
            <a:r>
              <a:rPr lang="de-CH" sz="2400" dirty="0" smtClean="0"/>
              <a:t>Griechisch: 	</a:t>
            </a:r>
            <a:r>
              <a:rPr lang="de-CH" sz="2400" dirty="0" err="1" smtClean="0"/>
              <a:t>Psalmos</a:t>
            </a:r>
            <a:r>
              <a:rPr lang="de-CH" sz="2400" dirty="0" smtClean="0"/>
              <a:t>, Psalmen</a:t>
            </a:r>
          </a:p>
          <a:p>
            <a:r>
              <a:rPr lang="de-CH" sz="2400" dirty="0"/>
              <a:t>	</a:t>
            </a:r>
            <a:r>
              <a:rPr lang="de-CH" sz="2400" dirty="0" smtClean="0"/>
              <a:t>			</a:t>
            </a:r>
            <a:r>
              <a:rPr lang="de-CH" sz="2400" dirty="0" err="1" smtClean="0"/>
              <a:t>Psalterion</a:t>
            </a:r>
            <a:r>
              <a:rPr lang="de-CH" sz="2400" dirty="0" smtClean="0"/>
              <a:t>, Psalter</a:t>
            </a:r>
          </a:p>
          <a:p>
            <a:endParaRPr lang="de-CH" sz="2400" dirty="0"/>
          </a:p>
          <a:p>
            <a:r>
              <a:rPr lang="de-CH" sz="2400" dirty="0" smtClean="0"/>
              <a:t>Lateinisch:	 Psalterium, Saitenspielinstrument, 						 wahrscheinlich	 Harfe</a:t>
            </a:r>
          </a:p>
          <a:p>
            <a:endParaRPr lang="de-CH" sz="2000" dirty="0"/>
          </a:p>
          <a:p>
            <a:pPr marL="742950" lvl="1" indent="-285750">
              <a:buFontTx/>
              <a:buChar char="-"/>
            </a:pPr>
            <a:endParaRPr lang="de-CH" dirty="0"/>
          </a:p>
        </p:txBody>
      </p:sp>
      <p:sp>
        <p:nvSpPr>
          <p:cNvPr id="3" name="Textfeld 2">
            <a:extLst>
              <a:ext uri="{FF2B5EF4-FFF2-40B4-BE49-F238E27FC236}">
                <a16:creationId xmlns="" xmlns:a16="http://schemas.microsoft.com/office/drawing/2014/main" id="{3BC8F34F-47A0-4F9A-B650-D2A23E9B6930}"/>
              </a:ext>
            </a:extLst>
          </p:cNvPr>
          <p:cNvSpPr txBox="1"/>
          <p:nvPr/>
        </p:nvSpPr>
        <p:spPr>
          <a:xfrm>
            <a:off x="2135560" y="476672"/>
            <a:ext cx="7560840" cy="400110"/>
          </a:xfrm>
          <a:prstGeom prst="rect">
            <a:avLst/>
          </a:prstGeom>
          <a:solidFill>
            <a:srgbClr val="FFC000"/>
          </a:solidFill>
          <a:ln w="19050">
            <a:solidFill>
              <a:schemeClr val="tx1"/>
            </a:solidFill>
          </a:ln>
        </p:spPr>
        <p:txBody>
          <a:bodyPr wrap="square" rtlCol="0">
            <a:spAutoFit/>
          </a:bodyPr>
          <a:lstStyle/>
          <a:p>
            <a:r>
              <a:rPr lang="de-CH" sz="2000" dirty="0" smtClean="0">
                <a:ln w="0"/>
                <a:effectLst>
                  <a:outerShdw blurRad="38100" dist="19050" dir="2700000" algn="tl" rotWithShape="0">
                    <a:schemeClr val="dk1">
                      <a:alpha val="40000"/>
                    </a:schemeClr>
                  </a:outerShdw>
                </a:effectLst>
              </a:rPr>
              <a:t>Bezeichnungen für das Buch der Psalmen</a:t>
            </a:r>
            <a:endParaRPr lang="de-CH" sz="2000" dirty="0">
              <a:ln w="0"/>
              <a:effectLst>
                <a:outerShdw blurRad="38100" dist="19050" dir="2700000" algn="tl" rotWithShape="0">
                  <a:schemeClr val="dk1">
                    <a:alpha val="40000"/>
                  </a:schemeClr>
                </a:outerShdw>
              </a:effectLst>
            </a:endParaRPr>
          </a:p>
        </p:txBody>
      </p:sp>
      <p:pic>
        <p:nvPicPr>
          <p:cNvPr id="4" name="Grafik 3"/>
          <p:cNvPicPr>
            <a:picLocks noChangeAspect="1"/>
          </p:cNvPicPr>
          <p:nvPr/>
        </p:nvPicPr>
        <p:blipFill>
          <a:blip r:embed="rId2"/>
          <a:stretch>
            <a:fillRect/>
          </a:stretch>
        </p:blipFill>
        <p:spPr>
          <a:xfrm>
            <a:off x="9095347" y="3029535"/>
            <a:ext cx="2219136" cy="2926334"/>
          </a:xfrm>
          <a:prstGeom prst="rect">
            <a:avLst/>
          </a:prstGeom>
        </p:spPr>
      </p:pic>
    </p:spTree>
    <p:extLst>
      <p:ext uri="{BB962C8B-B14F-4D97-AF65-F5344CB8AC3E}">
        <p14:creationId xmlns:p14="http://schemas.microsoft.com/office/powerpoint/2010/main" val="2329252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 xmlns:a16="http://schemas.microsoft.com/office/drawing/2014/main" id="{D360E353-BD85-4EBD-B460-74B88F7D354B}"/>
              </a:ext>
            </a:extLst>
          </p:cNvPr>
          <p:cNvSpPr txBox="1"/>
          <p:nvPr/>
        </p:nvSpPr>
        <p:spPr>
          <a:xfrm>
            <a:off x="2135560" y="1052737"/>
            <a:ext cx="8814938" cy="4062651"/>
          </a:xfrm>
          <a:prstGeom prst="rect">
            <a:avLst/>
          </a:prstGeom>
          <a:noFill/>
        </p:spPr>
        <p:txBody>
          <a:bodyPr wrap="square" rtlCol="0">
            <a:spAutoFit/>
          </a:bodyPr>
          <a:lstStyle/>
          <a:p>
            <a:r>
              <a:rPr lang="de-CH" sz="2000" dirty="0" smtClean="0"/>
              <a:t>Psalmenüberschriften haben eine Verfasserangabe und oft </a:t>
            </a:r>
            <a:r>
              <a:rPr lang="de-CH" sz="2000" dirty="0"/>
              <a:t/>
            </a:r>
            <a:br>
              <a:rPr lang="de-CH" sz="2000" dirty="0"/>
            </a:br>
            <a:r>
              <a:rPr lang="de-CH" sz="2000" dirty="0"/>
              <a:t>auch eine Situationsangabe</a:t>
            </a:r>
            <a:br>
              <a:rPr lang="de-CH" sz="2000" dirty="0"/>
            </a:br>
            <a:endParaRPr lang="de-CH" sz="2000" dirty="0"/>
          </a:p>
          <a:p>
            <a:pPr marL="285750" indent="-285750">
              <a:buFontTx/>
              <a:buChar char="-"/>
            </a:pPr>
            <a:r>
              <a:rPr lang="de-CH" sz="2400" dirty="0"/>
              <a:t>«Ein Psalm Davids, als der Prophet Natan zu ihm kam, nachdem er zu Batseba gegangen war» - </a:t>
            </a:r>
            <a:br>
              <a:rPr lang="de-CH" sz="2400" dirty="0"/>
            </a:br>
            <a:r>
              <a:rPr lang="de-CH" sz="2400" dirty="0"/>
              <a:t>«Sei mir gnädig Gott, nach deiner </a:t>
            </a:r>
            <a:r>
              <a:rPr lang="de-CH" sz="2400" dirty="0" smtClean="0"/>
              <a:t>Güte…» </a:t>
            </a:r>
            <a:r>
              <a:rPr lang="de-CH" sz="2400" dirty="0"/>
              <a:t>(Psalm </a:t>
            </a:r>
            <a:r>
              <a:rPr lang="de-CH" sz="2400" dirty="0" smtClean="0"/>
              <a:t>51,1-2</a:t>
            </a:r>
            <a:r>
              <a:rPr lang="de-CH" sz="2400" dirty="0"/>
              <a:t>)</a:t>
            </a:r>
            <a:br>
              <a:rPr lang="de-CH" sz="2400" dirty="0"/>
            </a:br>
            <a:endParaRPr lang="de-CH" sz="2400" dirty="0"/>
          </a:p>
          <a:p>
            <a:pPr marL="285750" indent="-285750">
              <a:buFontTx/>
              <a:buChar char="-"/>
            </a:pPr>
            <a:r>
              <a:rPr lang="de-CH" sz="2400" dirty="0"/>
              <a:t>«Ein Psalm Davids, als er vor seinem Sohn Absalom floh» – </a:t>
            </a:r>
            <a:r>
              <a:rPr lang="de-CH" sz="2400" dirty="0" smtClean="0"/>
              <a:t> «</a:t>
            </a:r>
            <a:r>
              <a:rPr lang="de-CH" sz="2400" dirty="0"/>
              <a:t>Herr, wie zahlreich sind meine Feinde» (Psalm 3)</a:t>
            </a:r>
          </a:p>
          <a:p>
            <a:pPr marL="285750" indent="-285750">
              <a:buFontTx/>
              <a:buChar char="-"/>
            </a:pPr>
            <a:endParaRPr lang="de-CH" dirty="0"/>
          </a:p>
          <a:p>
            <a:pPr marL="285750" indent="-285750">
              <a:buFontTx/>
              <a:buChar char="-"/>
            </a:pPr>
            <a:endParaRPr lang="de-CH" dirty="0"/>
          </a:p>
          <a:p>
            <a:pPr marL="742950" lvl="1" indent="-285750">
              <a:buFontTx/>
              <a:buChar char="-"/>
            </a:pPr>
            <a:endParaRPr lang="de-CH" dirty="0"/>
          </a:p>
        </p:txBody>
      </p:sp>
      <p:sp>
        <p:nvSpPr>
          <p:cNvPr id="3" name="Textfeld 2">
            <a:extLst>
              <a:ext uri="{FF2B5EF4-FFF2-40B4-BE49-F238E27FC236}">
                <a16:creationId xmlns="" xmlns:a16="http://schemas.microsoft.com/office/drawing/2014/main" id="{3BC8F34F-47A0-4F9A-B650-D2A23E9B6930}"/>
              </a:ext>
            </a:extLst>
          </p:cNvPr>
          <p:cNvSpPr txBox="1"/>
          <p:nvPr/>
        </p:nvSpPr>
        <p:spPr>
          <a:xfrm>
            <a:off x="2135560" y="476672"/>
            <a:ext cx="7560840" cy="400110"/>
          </a:xfrm>
          <a:prstGeom prst="rect">
            <a:avLst/>
          </a:prstGeom>
          <a:solidFill>
            <a:srgbClr val="FFC000"/>
          </a:solidFill>
          <a:ln w="19050">
            <a:solidFill>
              <a:schemeClr val="tx1"/>
            </a:solidFill>
          </a:ln>
        </p:spPr>
        <p:txBody>
          <a:bodyPr wrap="square" rtlCol="0">
            <a:spAutoFit/>
          </a:bodyPr>
          <a:lstStyle/>
          <a:p>
            <a:r>
              <a:rPr lang="de-CH" sz="2000" dirty="0" smtClean="0">
                <a:ln w="0"/>
                <a:effectLst>
                  <a:outerShdw blurRad="38100" dist="19050" dir="2700000" algn="tl" rotWithShape="0">
                    <a:schemeClr val="dk1">
                      <a:alpha val="40000"/>
                    </a:schemeClr>
                  </a:outerShdw>
                </a:effectLst>
              </a:rPr>
              <a:t>Die </a:t>
            </a:r>
            <a:r>
              <a:rPr lang="de-CH" sz="2000" dirty="0">
                <a:ln w="0"/>
                <a:effectLst>
                  <a:outerShdw blurRad="38100" dist="19050" dir="2700000" algn="tl" rotWithShape="0">
                    <a:schemeClr val="dk1">
                      <a:alpha val="40000"/>
                    </a:schemeClr>
                  </a:outerShdw>
                </a:effectLst>
              </a:rPr>
              <a:t>Überschriften der </a:t>
            </a:r>
            <a:r>
              <a:rPr lang="de-CH" sz="2000" dirty="0" smtClean="0">
                <a:ln w="0"/>
                <a:effectLst>
                  <a:outerShdw blurRad="38100" dist="19050" dir="2700000" algn="tl" rotWithShape="0">
                    <a:schemeClr val="dk1">
                      <a:alpha val="40000"/>
                    </a:schemeClr>
                  </a:outerShdw>
                </a:effectLst>
              </a:rPr>
              <a:t>Psalmen</a:t>
            </a:r>
            <a:endParaRPr lang="de-CH" sz="20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65051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feld 2">
            <a:extLst>
              <a:ext uri="{FF2B5EF4-FFF2-40B4-BE49-F238E27FC236}">
                <a16:creationId xmlns="" xmlns:a16="http://schemas.microsoft.com/office/drawing/2014/main" id="{5E7D33CB-44C1-45C6-BA7B-0BED6CA3AED1}"/>
              </a:ext>
            </a:extLst>
          </p:cNvPr>
          <p:cNvSpPr txBox="1"/>
          <p:nvPr/>
        </p:nvSpPr>
        <p:spPr>
          <a:xfrm>
            <a:off x="1991544" y="332656"/>
            <a:ext cx="5152955" cy="400110"/>
          </a:xfrm>
          <a:prstGeom prst="rect">
            <a:avLst/>
          </a:prstGeom>
          <a:solidFill>
            <a:srgbClr val="FFC000"/>
          </a:solidFill>
          <a:ln w="19050">
            <a:solidFill>
              <a:schemeClr val="tx1"/>
            </a:solidFill>
          </a:ln>
        </p:spPr>
        <p:txBody>
          <a:bodyPr wrap="square" rtlCol="0">
            <a:spAutoFit/>
          </a:bodyPr>
          <a:lstStyle/>
          <a:p>
            <a:r>
              <a:rPr lang="de-CH" sz="2000" dirty="0" smtClean="0">
                <a:ln w="0"/>
                <a:effectLst>
                  <a:outerShdw blurRad="38100" dist="19050" dir="2700000" algn="tl" rotWithShape="0">
                    <a:schemeClr val="dk1">
                      <a:alpha val="40000"/>
                    </a:schemeClr>
                  </a:outerShdw>
                </a:effectLst>
              </a:rPr>
              <a:t>Gattungen </a:t>
            </a:r>
            <a:r>
              <a:rPr lang="de-CH" sz="2000" dirty="0">
                <a:ln w="0"/>
                <a:effectLst>
                  <a:outerShdw blurRad="38100" dist="19050" dir="2700000" algn="tl" rotWithShape="0">
                    <a:schemeClr val="dk1">
                      <a:alpha val="40000"/>
                    </a:schemeClr>
                  </a:outerShdw>
                </a:effectLst>
              </a:rPr>
              <a:t>der Psalmen</a:t>
            </a:r>
          </a:p>
        </p:txBody>
      </p:sp>
      <p:pic>
        <p:nvPicPr>
          <p:cNvPr id="10" name="Grafik 9">
            <a:extLst>
              <a:ext uri="{FF2B5EF4-FFF2-40B4-BE49-F238E27FC236}">
                <a16:creationId xmlns="" xmlns:a16="http://schemas.microsoft.com/office/drawing/2014/main" id="{8B05A1D6-DC34-4272-884B-3AF39644FA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8578" y="296592"/>
            <a:ext cx="2535318" cy="2061580"/>
          </a:xfrm>
          <a:prstGeom prst="rect">
            <a:avLst/>
          </a:prstGeom>
        </p:spPr>
      </p:pic>
      <p:sp>
        <p:nvSpPr>
          <p:cNvPr id="12" name="Textfeld 11">
            <a:extLst>
              <a:ext uri="{FF2B5EF4-FFF2-40B4-BE49-F238E27FC236}">
                <a16:creationId xmlns="" xmlns:a16="http://schemas.microsoft.com/office/drawing/2014/main" id="{8DF1D054-112D-413E-A14F-9FF45235F940}"/>
              </a:ext>
            </a:extLst>
          </p:cNvPr>
          <p:cNvSpPr txBox="1"/>
          <p:nvPr/>
        </p:nvSpPr>
        <p:spPr>
          <a:xfrm>
            <a:off x="1983502" y="1988840"/>
            <a:ext cx="2420311"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de-CH" dirty="0"/>
              <a:t>Hymnus</a:t>
            </a:r>
          </a:p>
        </p:txBody>
      </p:sp>
      <p:sp>
        <p:nvSpPr>
          <p:cNvPr id="13" name="Textfeld 12">
            <a:extLst>
              <a:ext uri="{FF2B5EF4-FFF2-40B4-BE49-F238E27FC236}">
                <a16:creationId xmlns="" xmlns:a16="http://schemas.microsoft.com/office/drawing/2014/main" id="{8263B76D-5408-46E9-ABAE-CD6DF94BF9D0}"/>
              </a:ext>
            </a:extLst>
          </p:cNvPr>
          <p:cNvSpPr txBox="1"/>
          <p:nvPr/>
        </p:nvSpPr>
        <p:spPr>
          <a:xfrm>
            <a:off x="4579448" y="2492897"/>
            <a:ext cx="25650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CH" dirty="0"/>
              <a:t>Klagelied des Einzelnen</a:t>
            </a:r>
          </a:p>
        </p:txBody>
      </p:sp>
      <p:sp>
        <p:nvSpPr>
          <p:cNvPr id="14" name="Textfeld 13">
            <a:extLst>
              <a:ext uri="{FF2B5EF4-FFF2-40B4-BE49-F238E27FC236}">
                <a16:creationId xmlns="" xmlns:a16="http://schemas.microsoft.com/office/drawing/2014/main" id="{CF62922D-D33D-4FB6-9906-EC36AB722526}"/>
              </a:ext>
            </a:extLst>
          </p:cNvPr>
          <p:cNvSpPr txBox="1"/>
          <p:nvPr/>
        </p:nvSpPr>
        <p:spPr>
          <a:xfrm>
            <a:off x="1983502" y="1217888"/>
            <a:ext cx="2420311"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de-CH" sz="2400" b="1" dirty="0"/>
              <a:t>LOB</a:t>
            </a:r>
            <a:r>
              <a:rPr lang="de-CH" dirty="0"/>
              <a:t> </a:t>
            </a:r>
          </a:p>
        </p:txBody>
      </p:sp>
      <p:sp>
        <p:nvSpPr>
          <p:cNvPr id="16" name="Textfeld 15">
            <a:extLst>
              <a:ext uri="{FF2B5EF4-FFF2-40B4-BE49-F238E27FC236}">
                <a16:creationId xmlns="" xmlns:a16="http://schemas.microsoft.com/office/drawing/2014/main" id="{8D065CB5-C684-4562-BAAC-2535E7CEE0E3}"/>
              </a:ext>
            </a:extLst>
          </p:cNvPr>
          <p:cNvSpPr txBox="1"/>
          <p:nvPr/>
        </p:nvSpPr>
        <p:spPr>
          <a:xfrm>
            <a:off x="4579449" y="1217888"/>
            <a:ext cx="256505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CH" sz="2400" b="1" dirty="0"/>
              <a:t>KLAGE</a:t>
            </a:r>
            <a:endParaRPr lang="de-CH" b="1" dirty="0"/>
          </a:p>
        </p:txBody>
      </p:sp>
      <p:sp>
        <p:nvSpPr>
          <p:cNvPr id="17" name="Textfeld 16">
            <a:extLst>
              <a:ext uri="{FF2B5EF4-FFF2-40B4-BE49-F238E27FC236}">
                <a16:creationId xmlns="" xmlns:a16="http://schemas.microsoft.com/office/drawing/2014/main" id="{A10FD520-4BC4-4123-8057-682B42C94DE7}"/>
              </a:ext>
            </a:extLst>
          </p:cNvPr>
          <p:cNvSpPr txBox="1"/>
          <p:nvPr/>
        </p:nvSpPr>
        <p:spPr>
          <a:xfrm>
            <a:off x="1991544" y="2492897"/>
            <a:ext cx="2420311"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de-CH" dirty="0"/>
              <a:t>Danklied des Einzelnen</a:t>
            </a:r>
          </a:p>
        </p:txBody>
      </p:sp>
      <p:sp>
        <p:nvSpPr>
          <p:cNvPr id="19" name="Textfeld 18">
            <a:extLst>
              <a:ext uri="{FF2B5EF4-FFF2-40B4-BE49-F238E27FC236}">
                <a16:creationId xmlns="" xmlns:a16="http://schemas.microsoft.com/office/drawing/2014/main" id="{88A13EF8-E765-4985-A58B-95005D0C0ED7}"/>
              </a:ext>
            </a:extLst>
          </p:cNvPr>
          <p:cNvSpPr txBox="1"/>
          <p:nvPr/>
        </p:nvSpPr>
        <p:spPr>
          <a:xfrm>
            <a:off x="1996062" y="5370487"/>
            <a:ext cx="806164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CH" dirty="0"/>
              <a:t>Weisheitspsalmen</a:t>
            </a:r>
          </a:p>
        </p:txBody>
      </p:sp>
      <p:sp>
        <p:nvSpPr>
          <p:cNvPr id="20" name="Textfeld 19">
            <a:extLst>
              <a:ext uri="{FF2B5EF4-FFF2-40B4-BE49-F238E27FC236}">
                <a16:creationId xmlns="" xmlns:a16="http://schemas.microsoft.com/office/drawing/2014/main" id="{66A60F26-6EAA-4234-BFA1-B64FB5D72E21}"/>
              </a:ext>
            </a:extLst>
          </p:cNvPr>
          <p:cNvSpPr txBox="1"/>
          <p:nvPr/>
        </p:nvSpPr>
        <p:spPr>
          <a:xfrm>
            <a:off x="1966317" y="3541165"/>
            <a:ext cx="2420311"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de-CH" dirty="0"/>
              <a:t>Vertrauenslied d. Einzelnen</a:t>
            </a:r>
          </a:p>
        </p:txBody>
      </p:sp>
      <p:sp>
        <p:nvSpPr>
          <p:cNvPr id="21" name="Textfeld 20">
            <a:extLst>
              <a:ext uri="{FF2B5EF4-FFF2-40B4-BE49-F238E27FC236}">
                <a16:creationId xmlns="" xmlns:a16="http://schemas.microsoft.com/office/drawing/2014/main" id="{A5E7A82F-DD13-4B50-B22C-D93A889445C5}"/>
              </a:ext>
            </a:extLst>
          </p:cNvPr>
          <p:cNvSpPr txBox="1"/>
          <p:nvPr/>
        </p:nvSpPr>
        <p:spPr>
          <a:xfrm>
            <a:off x="1996062" y="4846353"/>
            <a:ext cx="806164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CH" dirty="0"/>
              <a:t>Geschichtspsalmen </a:t>
            </a:r>
          </a:p>
        </p:txBody>
      </p:sp>
      <p:sp>
        <p:nvSpPr>
          <p:cNvPr id="22" name="Textfeld 21">
            <a:extLst>
              <a:ext uri="{FF2B5EF4-FFF2-40B4-BE49-F238E27FC236}">
                <a16:creationId xmlns="" xmlns:a16="http://schemas.microsoft.com/office/drawing/2014/main" id="{2FB22C49-6BF4-428A-B97D-12E52B343066}"/>
              </a:ext>
            </a:extLst>
          </p:cNvPr>
          <p:cNvSpPr txBox="1"/>
          <p:nvPr/>
        </p:nvSpPr>
        <p:spPr>
          <a:xfrm>
            <a:off x="1988776" y="5894621"/>
            <a:ext cx="806164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CH" dirty="0"/>
              <a:t>Liturgien</a:t>
            </a:r>
          </a:p>
        </p:txBody>
      </p:sp>
      <p:pic>
        <p:nvPicPr>
          <p:cNvPr id="2" name="Grafik 1"/>
          <p:cNvPicPr>
            <a:picLocks noChangeAspect="1"/>
          </p:cNvPicPr>
          <p:nvPr/>
        </p:nvPicPr>
        <p:blipFill>
          <a:blip r:embed="rId3"/>
          <a:stretch>
            <a:fillRect/>
          </a:stretch>
        </p:blipFill>
        <p:spPr>
          <a:xfrm>
            <a:off x="4522991" y="3467293"/>
            <a:ext cx="2621507" cy="499915"/>
          </a:xfrm>
          <a:prstGeom prst="rect">
            <a:avLst/>
          </a:prstGeom>
        </p:spPr>
      </p:pic>
    </p:spTree>
    <p:extLst>
      <p:ext uri="{BB962C8B-B14F-4D97-AF65-F5344CB8AC3E}">
        <p14:creationId xmlns:p14="http://schemas.microsoft.com/office/powerpoint/2010/main" val="2814219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 xmlns:a16="http://schemas.microsoft.com/office/drawing/2014/main" id="{9E5B9187-6164-40D8-B943-B8A3155CF603}"/>
              </a:ext>
            </a:extLst>
          </p:cNvPr>
          <p:cNvPicPr>
            <a:picLocks noChangeAspect="1"/>
          </p:cNvPicPr>
          <p:nvPr/>
        </p:nvPicPr>
        <p:blipFill rotWithShape="1">
          <a:blip r:embed="rId2">
            <a:extLst>
              <a:ext uri="{28A0092B-C50C-407E-A947-70E740481C1C}">
                <a14:useLocalDpi xmlns:a14="http://schemas.microsoft.com/office/drawing/2010/main" val="0"/>
              </a:ext>
            </a:extLst>
          </a:blip>
          <a:srcRect l="19288" t="14085" r="9050" b="4508"/>
          <a:stretch/>
        </p:blipFill>
        <p:spPr>
          <a:xfrm>
            <a:off x="1663125" y="1133774"/>
            <a:ext cx="7992887" cy="5972708"/>
          </a:xfrm>
          <a:prstGeom prst="rect">
            <a:avLst/>
          </a:prstGeom>
        </p:spPr>
      </p:pic>
      <p:sp>
        <p:nvSpPr>
          <p:cNvPr id="4" name="Textfeld 3">
            <a:extLst>
              <a:ext uri="{FF2B5EF4-FFF2-40B4-BE49-F238E27FC236}">
                <a16:creationId xmlns="" xmlns:a16="http://schemas.microsoft.com/office/drawing/2014/main" id="{E4F5062D-F3B0-4062-BB14-01EBCC99F32A}"/>
              </a:ext>
            </a:extLst>
          </p:cNvPr>
          <p:cNvSpPr txBox="1"/>
          <p:nvPr/>
        </p:nvSpPr>
        <p:spPr>
          <a:xfrm>
            <a:off x="7219733" y="1733849"/>
            <a:ext cx="144016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de-CH" sz="2400" b="1" dirty="0"/>
              <a:t>Klage</a:t>
            </a:r>
            <a:endParaRPr lang="de-CH" b="1" dirty="0"/>
          </a:p>
        </p:txBody>
      </p:sp>
      <p:sp>
        <p:nvSpPr>
          <p:cNvPr id="5" name="Textfeld 4">
            <a:extLst>
              <a:ext uri="{FF2B5EF4-FFF2-40B4-BE49-F238E27FC236}">
                <a16:creationId xmlns="" xmlns:a16="http://schemas.microsoft.com/office/drawing/2014/main" id="{2CEC0DC7-A820-4913-B1B1-201B6343ECD4}"/>
              </a:ext>
            </a:extLst>
          </p:cNvPr>
          <p:cNvSpPr txBox="1"/>
          <p:nvPr/>
        </p:nvSpPr>
        <p:spPr>
          <a:xfrm>
            <a:off x="2423592" y="2194436"/>
            <a:ext cx="144016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de-CH" sz="2400" b="1" dirty="0"/>
              <a:t>Lob</a:t>
            </a:r>
            <a:endParaRPr lang="de-CH" b="1" dirty="0"/>
          </a:p>
        </p:txBody>
      </p:sp>
      <p:sp>
        <p:nvSpPr>
          <p:cNvPr id="6" name="Textfeld 5">
            <a:extLst>
              <a:ext uri="{FF2B5EF4-FFF2-40B4-BE49-F238E27FC236}">
                <a16:creationId xmlns="" xmlns:a16="http://schemas.microsoft.com/office/drawing/2014/main" id="{1A99DFFE-9E46-47A6-803D-F8B44547CF7E}"/>
              </a:ext>
            </a:extLst>
          </p:cNvPr>
          <p:cNvSpPr txBox="1"/>
          <p:nvPr/>
        </p:nvSpPr>
        <p:spPr>
          <a:xfrm>
            <a:off x="2188631" y="4120128"/>
            <a:ext cx="144016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CH" sz="2000" b="1" dirty="0"/>
              <a:t>Vertrauen</a:t>
            </a:r>
            <a:endParaRPr lang="de-CH" b="1" dirty="0"/>
          </a:p>
        </p:txBody>
      </p:sp>
      <p:sp>
        <p:nvSpPr>
          <p:cNvPr id="7" name="Textfeld 6">
            <a:extLst>
              <a:ext uri="{FF2B5EF4-FFF2-40B4-BE49-F238E27FC236}">
                <a16:creationId xmlns="" xmlns:a16="http://schemas.microsoft.com/office/drawing/2014/main" id="{86EF2460-F5B0-49ED-A280-963F52776604}"/>
              </a:ext>
            </a:extLst>
          </p:cNvPr>
          <p:cNvSpPr txBox="1"/>
          <p:nvPr/>
        </p:nvSpPr>
        <p:spPr>
          <a:xfrm>
            <a:off x="2423592" y="5445225"/>
            <a:ext cx="1656184"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de-CH" sz="2400" b="1" dirty="0"/>
              <a:t>Hymnus</a:t>
            </a:r>
            <a:endParaRPr lang="de-CH" b="1" dirty="0"/>
          </a:p>
        </p:txBody>
      </p:sp>
      <p:sp>
        <p:nvSpPr>
          <p:cNvPr id="8" name="Textfeld 7">
            <a:extLst>
              <a:ext uri="{FF2B5EF4-FFF2-40B4-BE49-F238E27FC236}">
                <a16:creationId xmlns="" xmlns:a16="http://schemas.microsoft.com/office/drawing/2014/main" id="{E1F75800-A4B6-4A09-83D0-AFFAA85F6476}"/>
              </a:ext>
            </a:extLst>
          </p:cNvPr>
          <p:cNvSpPr txBox="1"/>
          <p:nvPr/>
        </p:nvSpPr>
        <p:spPr>
          <a:xfrm>
            <a:off x="7939813" y="4737339"/>
            <a:ext cx="1352933"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de-CH" sz="2000" b="1" dirty="0"/>
              <a:t>Königs-Psalmen</a:t>
            </a:r>
            <a:endParaRPr lang="de-CH" b="1" dirty="0"/>
          </a:p>
        </p:txBody>
      </p:sp>
      <p:sp>
        <p:nvSpPr>
          <p:cNvPr id="9" name="Textfeld 8">
            <a:extLst>
              <a:ext uri="{FF2B5EF4-FFF2-40B4-BE49-F238E27FC236}">
                <a16:creationId xmlns="" xmlns:a16="http://schemas.microsoft.com/office/drawing/2014/main" id="{74471A5F-BAD7-403C-9F4F-58659D797F5B}"/>
              </a:ext>
            </a:extLst>
          </p:cNvPr>
          <p:cNvSpPr txBox="1"/>
          <p:nvPr/>
        </p:nvSpPr>
        <p:spPr>
          <a:xfrm>
            <a:off x="6816080" y="6153379"/>
            <a:ext cx="1800200" cy="461665"/>
          </a:xfrm>
          <a:prstGeom prst="rect">
            <a:avLst/>
          </a:prstGeom>
          <a:gradFill>
            <a:gsLst>
              <a:gs pos="0">
                <a:srgbClr val="FDEAB5"/>
              </a:gs>
              <a:gs pos="58000">
                <a:schemeClr val="accent6">
                  <a:lumMod val="40000"/>
                  <a:lumOff val="60000"/>
                </a:schemeClr>
              </a:gs>
              <a:gs pos="100000">
                <a:schemeClr val="accent6">
                  <a:tint val="15000"/>
                  <a:satMod val="350000"/>
                </a:schemeClr>
              </a:gs>
            </a:gsLst>
          </a:gra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de-CH" sz="2400" b="1" dirty="0"/>
              <a:t>Weisheit</a:t>
            </a:r>
            <a:endParaRPr lang="de-CH" b="1" dirty="0"/>
          </a:p>
        </p:txBody>
      </p:sp>
      <p:sp>
        <p:nvSpPr>
          <p:cNvPr id="10" name="Textfeld 9">
            <a:extLst>
              <a:ext uri="{FF2B5EF4-FFF2-40B4-BE49-F238E27FC236}">
                <a16:creationId xmlns="" xmlns:a16="http://schemas.microsoft.com/office/drawing/2014/main" id="{E62751CC-1CA6-41E0-ABDB-C11BC3BCD611}"/>
              </a:ext>
            </a:extLst>
          </p:cNvPr>
          <p:cNvSpPr txBox="1"/>
          <p:nvPr/>
        </p:nvSpPr>
        <p:spPr>
          <a:xfrm>
            <a:off x="4507266" y="6309320"/>
            <a:ext cx="144016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de-CH" sz="2000" b="1" dirty="0"/>
              <a:t>Dank</a:t>
            </a:r>
            <a:endParaRPr lang="de-CH" b="1" dirty="0"/>
          </a:p>
        </p:txBody>
      </p:sp>
      <p:sp>
        <p:nvSpPr>
          <p:cNvPr id="11" name="Textfeld 10">
            <a:extLst>
              <a:ext uri="{FF2B5EF4-FFF2-40B4-BE49-F238E27FC236}">
                <a16:creationId xmlns="" xmlns:a16="http://schemas.microsoft.com/office/drawing/2014/main" id="{5E7D33CB-44C1-45C6-BA7B-0BED6CA3AED1}"/>
              </a:ext>
            </a:extLst>
          </p:cNvPr>
          <p:cNvSpPr txBox="1"/>
          <p:nvPr/>
        </p:nvSpPr>
        <p:spPr>
          <a:xfrm>
            <a:off x="1663125" y="501204"/>
            <a:ext cx="5152955" cy="400110"/>
          </a:xfrm>
          <a:prstGeom prst="rect">
            <a:avLst/>
          </a:prstGeom>
          <a:solidFill>
            <a:srgbClr val="FFC000"/>
          </a:solidFill>
          <a:ln w="19050">
            <a:solidFill>
              <a:schemeClr val="tx1"/>
            </a:solidFill>
          </a:ln>
        </p:spPr>
        <p:txBody>
          <a:bodyPr wrap="square" rtlCol="0">
            <a:spAutoFit/>
          </a:bodyPr>
          <a:lstStyle/>
          <a:p>
            <a:r>
              <a:rPr lang="de-CH" sz="2000" dirty="0" smtClean="0">
                <a:ln w="0"/>
                <a:effectLst>
                  <a:outerShdw blurRad="38100" dist="19050" dir="2700000" algn="tl" rotWithShape="0">
                    <a:schemeClr val="dk1">
                      <a:alpha val="40000"/>
                    </a:schemeClr>
                  </a:outerShdw>
                </a:effectLst>
              </a:rPr>
              <a:t>150 Psalmen: Themen</a:t>
            </a:r>
            <a:endParaRPr lang="de-CH" sz="20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7659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 xmlns:a16="http://schemas.microsoft.com/office/drawing/2014/main" id="{5E7D33CB-44C1-45C6-BA7B-0BED6CA3AED1}"/>
              </a:ext>
            </a:extLst>
          </p:cNvPr>
          <p:cNvSpPr txBox="1"/>
          <p:nvPr/>
        </p:nvSpPr>
        <p:spPr>
          <a:xfrm>
            <a:off x="1991544" y="332656"/>
            <a:ext cx="4824536" cy="400110"/>
          </a:xfrm>
          <a:prstGeom prst="rect">
            <a:avLst/>
          </a:prstGeom>
          <a:solidFill>
            <a:srgbClr val="FFC000"/>
          </a:solidFill>
          <a:ln w="19050">
            <a:solidFill>
              <a:schemeClr val="tx1"/>
            </a:solidFill>
          </a:ln>
        </p:spPr>
        <p:txBody>
          <a:bodyPr wrap="square" rtlCol="0">
            <a:spAutoFit/>
          </a:bodyPr>
          <a:lstStyle/>
          <a:p>
            <a:r>
              <a:rPr lang="de-CH" sz="2000" dirty="0" smtClean="0">
                <a:ln w="0"/>
                <a:effectLst>
                  <a:outerShdw blurRad="38100" dist="19050" dir="2700000" algn="tl" rotWithShape="0">
                    <a:schemeClr val="dk1">
                      <a:alpha val="40000"/>
                    </a:schemeClr>
                  </a:outerShdw>
                </a:effectLst>
              </a:rPr>
              <a:t>Leitfragen und Themen der </a:t>
            </a:r>
            <a:r>
              <a:rPr lang="de-CH" sz="2000" dirty="0">
                <a:ln w="0"/>
                <a:effectLst>
                  <a:outerShdw blurRad="38100" dist="19050" dir="2700000" algn="tl" rotWithShape="0">
                    <a:schemeClr val="dk1">
                      <a:alpha val="40000"/>
                    </a:schemeClr>
                  </a:outerShdw>
                </a:effectLst>
              </a:rPr>
              <a:t>Psalmen</a:t>
            </a:r>
          </a:p>
        </p:txBody>
      </p:sp>
      <p:pic>
        <p:nvPicPr>
          <p:cNvPr id="5" name="Grafik 4">
            <a:extLst>
              <a:ext uri="{FF2B5EF4-FFF2-40B4-BE49-F238E27FC236}">
                <a16:creationId xmlns="" xmlns:a16="http://schemas.microsoft.com/office/drawing/2014/main" id="{7DBF09F7-4F03-4B70-92A2-9D0476A1D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44" y="1238926"/>
            <a:ext cx="2824088" cy="2118066"/>
          </a:xfrm>
          <a:prstGeom prst="rect">
            <a:avLst/>
          </a:prstGeom>
        </p:spPr>
      </p:pic>
      <p:sp>
        <p:nvSpPr>
          <p:cNvPr id="6" name="Textfeld 5">
            <a:extLst>
              <a:ext uri="{FF2B5EF4-FFF2-40B4-BE49-F238E27FC236}">
                <a16:creationId xmlns="" xmlns:a16="http://schemas.microsoft.com/office/drawing/2014/main" id="{4488A8CF-BE6A-40EC-885A-7918F5EFC12B}"/>
              </a:ext>
            </a:extLst>
          </p:cNvPr>
          <p:cNvSpPr txBox="1"/>
          <p:nvPr/>
        </p:nvSpPr>
        <p:spPr>
          <a:xfrm>
            <a:off x="5087888" y="1259468"/>
            <a:ext cx="511256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de-CH" dirty="0"/>
              <a:t>Wofür kann ich dankbar sein?</a:t>
            </a:r>
          </a:p>
        </p:txBody>
      </p:sp>
      <p:sp>
        <p:nvSpPr>
          <p:cNvPr id="7" name="Textfeld 6">
            <a:extLst>
              <a:ext uri="{FF2B5EF4-FFF2-40B4-BE49-F238E27FC236}">
                <a16:creationId xmlns="" xmlns:a16="http://schemas.microsoft.com/office/drawing/2014/main" id="{E44223E8-0FA4-41CE-B0E8-76C668C6E152}"/>
              </a:ext>
            </a:extLst>
          </p:cNvPr>
          <p:cNvSpPr txBox="1"/>
          <p:nvPr/>
        </p:nvSpPr>
        <p:spPr>
          <a:xfrm>
            <a:off x="5106742" y="2123564"/>
            <a:ext cx="511256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CH" dirty="0"/>
              <a:t>Was muss ich eingestehen?</a:t>
            </a:r>
          </a:p>
        </p:txBody>
      </p:sp>
      <p:sp>
        <p:nvSpPr>
          <p:cNvPr id="8" name="Textfeld 7">
            <a:extLst>
              <a:ext uri="{FF2B5EF4-FFF2-40B4-BE49-F238E27FC236}">
                <a16:creationId xmlns="" xmlns:a16="http://schemas.microsoft.com/office/drawing/2014/main" id="{49992DF7-6CED-48E2-8F2F-24B2C256AE1B}"/>
              </a:ext>
            </a:extLst>
          </p:cNvPr>
          <p:cNvSpPr txBox="1"/>
          <p:nvPr/>
        </p:nvSpPr>
        <p:spPr>
          <a:xfrm>
            <a:off x="5106742" y="2987660"/>
            <a:ext cx="511256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CH" dirty="0"/>
              <a:t>Worum möchte ich bitten?</a:t>
            </a:r>
          </a:p>
        </p:txBody>
      </p:sp>
      <p:pic>
        <p:nvPicPr>
          <p:cNvPr id="10" name="Grafik 9">
            <a:extLst>
              <a:ext uri="{FF2B5EF4-FFF2-40B4-BE49-F238E27FC236}">
                <a16:creationId xmlns="" xmlns:a16="http://schemas.microsoft.com/office/drawing/2014/main" id="{8B05A1D6-DC34-4272-884B-3AF39644FA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1544" y="4020973"/>
            <a:ext cx="2833760" cy="2304256"/>
          </a:xfrm>
          <a:prstGeom prst="rect">
            <a:avLst/>
          </a:prstGeom>
        </p:spPr>
      </p:pic>
      <p:sp>
        <p:nvSpPr>
          <p:cNvPr id="11" name="Textfeld 10">
            <a:extLst>
              <a:ext uri="{FF2B5EF4-FFF2-40B4-BE49-F238E27FC236}">
                <a16:creationId xmlns="" xmlns:a16="http://schemas.microsoft.com/office/drawing/2014/main" id="{95CB8A6D-ADD0-41DF-B0B7-B91DC22BEBD4}"/>
              </a:ext>
            </a:extLst>
          </p:cNvPr>
          <p:cNvSpPr txBox="1"/>
          <p:nvPr/>
        </p:nvSpPr>
        <p:spPr>
          <a:xfrm>
            <a:off x="5106742" y="5877272"/>
            <a:ext cx="511256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CH" dirty="0"/>
              <a:t>Worum möchte ich bitten?</a:t>
            </a:r>
          </a:p>
        </p:txBody>
      </p:sp>
      <p:sp>
        <p:nvSpPr>
          <p:cNvPr id="12" name="Textfeld 11">
            <a:extLst>
              <a:ext uri="{FF2B5EF4-FFF2-40B4-BE49-F238E27FC236}">
                <a16:creationId xmlns="" xmlns:a16="http://schemas.microsoft.com/office/drawing/2014/main" id="{8DF1D054-112D-413E-A14F-9FF45235F940}"/>
              </a:ext>
            </a:extLst>
          </p:cNvPr>
          <p:cNvSpPr txBox="1"/>
          <p:nvPr/>
        </p:nvSpPr>
        <p:spPr>
          <a:xfrm>
            <a:off x="5115850" y="5138796"/>
            <a:ext cx="2420311"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de-CH" dirty="0"/>
              <a:t>Wofür kann ich dankbar sein?</a:t>
            </a:r>
          </a:p>
        </p:txBody>
      </p:sp>
      <p:sp>
        <p:nvSpPr>
          <p:cNvPr id="13" name="Textfeld 12">
            <a:extLst>
              <a:ext uri="{FF2B5EF4-FFF2-40B4-BE49-F238E27FC236}">
                <a16:creationId xmlns="" xmlns:a16="http://schemas.microsoft.com/office/drawing/2014/main" id="{8263B76D-5408-46E9-ABAE-CD6DF94BF9D0}"/>
              </a:ext>
            </a:extLst>
          </p:cNvPr>
          <p:cNvSpPr txBox="1"/>
          <p:nvPr/>
        </p:nvSpPr>
        <p:spPr>
          <a:xfrm>
            <a:off x="7635406" y="5138795"/>
            <a:ext cx="25650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CH" dirty="0"/>
              <a:t>Was muss ich eingestehen?</a:t>
            </a:r>
          </a:p>
        </p:txBody>
      </p:sp>
      <p:sp>
        <p:nvSpPr>
          <p:cNvPr id="14" name="Textfeld 13">
            <a:extLst>
              <a:ext uri="{FF2B5EF4-FFF2-40B4-BE49-F238E27FC236}">
                <a16:creationId xmlns="" xmlns:a16="http://schemas.microsoft.com/office/drawing/2014/main" id="{CF62922D-D33D-4FB6-9906-EC36AB722526}"/>
              </a:ext>
            </a:extLst>
          </p:cNvPr>
          <p:cNvSpPr txBox="1"/>
          <p:nvPr/>
        </p:nvSpPr>
        <p:spPr>
          <a:xfrm>
            <a:off x="5115850" y="4020974"/>
            <a:ext cx="2420311"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de-CH" sz="2400" b="1" dirty="0"/>
              <a:t>LOB</a:t>
            </a:r>
            <a:r>
              <a:rPr lang="de-CH" dirty="0"/>
              <a:t> </a:t>
            </a:r>
          </a:p>
        </p:txBody>
      </p:sp>
      <p:sp>
        <p:nvSpPr>
          <p:cNvPr id="16" name="Textfeld 15">
            <a:extLst>
              <a:ext uri="{FF2B5EF4-FFF2-40B4-BE49-F238E27FC236}">
                <a16:creationId xmlns="" xmlns:a16="http://schemas.microsoft.com/office/drawing/2014/main" id="{8D065CB5-C684-4562-BAAC-2535E7CEE0E3}"/>
              </a:ext>
            </a:extLst>
          </p:cNvPr>
          <p:cNvSpPr txBox="1"/>
          <p:nvPr/>
        </p:nvSpPr>
        <p:spPr>
          <a:xfrm>
            <a:off x="7663026" y="4020974"/>
            <a:ext cx="256505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CH" sz="2400" b="1" dirty="0"/>
              <a:t>KLAGE</a:t>
            </a:r>
            <a:endParaRPr lang="de-CH" b="1" dirty="0"/>
          </a:p>
        </p:txBody>
      </p:sp>
    </p:spTree>
    <p:extLst>
      <p:ext uri="{BB962C8B-B14F-4D97-AF65-F5344CB8AC3E}">
        <p14:creationId xmlns:p14="http://schemas.microsoft.com/office/powerpoint/2010/main" val="1290407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 xmlns:a16="http://schemas.microsoft.com/office/drawing/2014/main" id="{D360E353-BD85-4EBD-B460-74B88F7D354B}"/>
              </a:ext>
            </a:extLst>
          </p:cNvPr>
          <p:cNvSpPr txBox="1"/>
          <p:nvPr/>
        </p:nvSpPr>
        <p:spPr>
          <a:xfrm>
            <a:off x="2135560" y="1052737"/>
            <a:ext cx="7920880" cy="6524863"/>
          </a:xfrm>
          <a:prstGeom prst="rect">
            <a:avLst/>
          </a:prstGeom>
          <a:noFill/>
        </p:spPr>
        <p:txBody>
          <a:bodyPr wrap="square" rtlCol="0">
            <a:spAutoFit/>
          </a:bodyPr>
          <a:lstStyle/>
          <a:p>
            <a:r>
              <a:rPr lang="de-CH" sz="1600" dirty="0" smtClean="0"/>
              <a:t>1 </a:t>
            </a:r>
            <a:r>
              <a:rPr lang="de-CH" sz="1600" dirty="0"/>
              <a:t>Ein Psalm. Ein Lied zur Tempelweihe. Von David.</a:t>
            </a:r>
          </a:p>
          <a:p>
            <a:r>
              <a:rPr lang="de-CH" sz="1600" dirty="0" smtClean="0"/>
              <a:t>2 </a:t>
            </a:r>
            <a:r>
              <a:rPr lang="de-CH" sz="1600" dirty="0"/>
              <a:t>Ich will dich erheben, HERR, denn du hast mich aus der Tiefe gezogen und meine Feinde nicht über mich triumphieren lassen. </a:t>
            </a:r>
          </a:p>
          <a:p>
            <a:r>
              <a:rPr lang="de-CH" sz="1600" dirty="0" smtClean="0"/>
              <a:t>3 </a:t>
            </a:r>
            <a:r>
              <a:rPr lang="de-CH" sz="1600" dirty="0"/>
              <a:t>HERR, mein Gott, ich schrie zu dir, und du hast mich geheilt.</a:t>
            </a:r>
          </a:p>
          <a:p>
            <a:r>
              <a:rPr lang="de-CH" sz="1600" dirty="0" smtClean="0"/>
              <a:t>4 </a:t>
            </a:r>
            <a:r>
              <a:rPr lang="de-CH" sz="1600" dirty="0"/>
              <a:t>HERR, du hast mich heraufgeholt aus dem Totenreich, zum Leben mich zurückgerufen von denen, die hinab zur Grube fuhren. </a:t>
            </a:r>
          </a:p>
          <a:p>
            <a:r>
              <a:rPr lang="de-CH" sz="1600" dirty="0" smtClean="0"/>
              <a:t>5 </a:t>
            </a:r>
            <a:r>
              <a:rPr lang="de-CH" sz="1600" dirty="0"/>
              <a:t>Singt dem HERRN, ihr seine Getreuen, und preist seinen heiligen Namen. </a:t>
            </a:r>
          </a:p>
          <a:p>
            <a:r>
              <a:rPr lang="de-CH" sz="1600" dirty="0" smtClean="0"/>
              <a:t>6 </a:t>
            </a:r>
            <a:r>
              <a:rPr lang="de-CH" sz="1600" dirty="0"/>
              <a:t>Denn sein Zorn währt einen Augenblick, ein Leben lang seine Gnade; am Abend ist Weinen, doch mit dem Morgen kommt Jubel. </a:t>
            </a:r>
          </a:p>
          <a:p>
            <a:r>
              <a:rPr lang="de-CH" sz="1600" dirty="0" smtClean="0"/>
              <a:t>7 </a:t>
            </a:r>
            <a:r>
              <a:rPr lang="de-CH" sz="1600" dirty="0"/>
              <a:t>Ich aber sprach in meiner Sorglosigkeit: Nie werde ich wanken.</a:t>
            </a:r>
          </a:p>
          <a:p>
            <a:r>
              <a:rPr lang="de-CH" sz="1600" dirty="0" smtClean="0"/>
              <a:t>8 </a:t>
            </a:r>
            <a:r>
              <a:rPr lang="de-CH" sz="1600" dirty="0"/>
              <a:t>HERR, in deiner Gnade stelltest du mich auf mächtige Berge, doch als du dein Angesicht verbargst, traf mich der Schrecken. </a:t>
            </a:r>
          </a:p>
          <a:p>
            <a:r>
              <a:rPr lang="de-CH" sz="1600" dirty="0" smtClean="0"/>
              <a:t>9 </a:t>
            </a:r>
            <a:r>
              <a:rPr lang="de-CH" sz="1600" dirty="0"/>
              <a:t>Zu dir, HERR, rief ich, ich flehte zu meinem Gott.</a:t>
            </a:r>
          </a:p>
          <a:p>
            <a:r>
              <a:rPr lang="de-CH" sz="1600" dirty="0" smtClean="0"/>
              <a:t>10 </a:t>
            </a:r>
            <a:r>
              <a:rPr lang="de-CH" sz="1600" dirty="0"/>
              <a:t>Was nützt dir mein Blut, wenn ich ins Grab hinabfahre? Kann denn Staub dich preisen, deine Treue verkünden? </a:t>
            </a:r>
          </a:p>
          <a:p>
            <a:r>
              <a:rPr lang="de-CH" sz="1600" dirty="0" smtClean="0"/>
              <a:t>11 </a:t>
            </a:r>
            <a:r>
              <a:rPr lang="de-CH" sz="1600" dirty="0"/>
              <a:t>Höre, HERR, und sei mir gnädig. HERR, sei du mein Helfer.</a:t>
            </a:r>
          </a:p>
          <a:p>
            <a:r>
              <a:rPr lang="de-CH" sz="1600" dirty="0" smtClean="0"/>
              <a:t>12 </a:t>
            </a:r>
            <a:r>
              <a:rPr lang="de-CH" sz="1600" dirty="0"/>
              <a:t>Du hast mir meine Klage in Reigen verwandelt, mein Trauergewand gelöst und mich mit Freude umgürtet, </a:t>
            </a:r>
          </a:p>
          <a:p>
            <a:r>
              <a:rPr lang="de-CH" sz="1600" dirty="0" smtClean="0"/>
              <a:t>13 </a:t>
            </a:r>
            <a:r>
              <a:rPr lang="de-CH" sz="1600" dirty="0"/>
              <a:t>damit mein Herz dir singe und nicht verstumme. HERR, mein Gott, in Ewigkeit will ich dich preisen.</a:t>
            </a:r>
          </a:p>
          <a:p>
            <a:r>
              <a:rPr lang="de-CH" sz="2000" dirty="0"/>
              <a:t> </a:t>
            </a:r>
            <a:endParaRPr lang="de-CH" sz="2000" dirty="0" smtClean="0"/>
          </a:p>
          <a:p>
            <a:endParaRPr lang="de-CH" sz="2400" dirty="0"/>
          </a:p>
          <a:p>
            <a:pPr marL="285750" indent="-285750">
              <a:buFontTx/>
              <a:buChar char="-"/>
            </a:pPr>
            <a:endParaRPr lang="de-CH" dirty="0"/>
          </a:p>
          <a:p>
            <a:pPr marL="285750" indent="-285750">
              <a:buFontTx/>
              <a:buChar char="-"/>
            </a:pPr>
            <a:endParaRPr lang="de-CH" dirty="0"/>
          </a:p>
          <a:p>
            <a:pPr marL="742950" lvl="1" indent="-285750">
              <a:buFontTx/>
              <a:buChar char="-"/>
            </a:pPr>
            <a:endParaRPr lang="de-CH" dirty="0"/>
          </a:p>
        </p:txBody>
      </p:sp>
      <p:sp>
        <p:nvSpPr>
          <p:cNvPr id="3" name="Textfeld 2">
            <a:extLst>
              <a:ext uri="{FF2B5EF4-FFF2-40B4-BE49-F238E27FC236}">
                <a16:creationId xmlns="" xmlns:a16="http://schemas.microsoft.com/office/drawing/2014/main" id="{3BC8F34F-47A0-4F9A-B650-D2A23E9B6930}"/>
              </a:ext>
            </a:extLst>
          </p:cNvPr>
          <p:cNvSpPr txBox="1"/>
          <p:nvPr/>
        </p:nvSpPr>
        <p:spPr>
          <a:xfrm>
            <a:off x="2135560" y="476672"/>
            <a:ext cx="7560840" cy="400110"/>
          </a:xfrm>
          <a:prstGeom prst="rect">
            <a:avLst/>
          </a:prstGeom>
          <a:solidFill>
            <a:srgbClr val="FFC000"/>
          </a:solidFill>
          <a:ln w="19050">
            <a:solidFill>
              <a:schemeClr val="tx1"/>
            </a:solidFill>
          </a:ln>
        </p:spPr>
        <p:txBody>
          <a:bodyPr wrap="square" rtlCol="0">
            <a:spAutoFit/>
          </a:bodyPr>
          <a:lstStyle/>
          <a:p>
            <a:r>
              <a:rPr lang="de-CH" sz="2000" dirty="0" smtClean="0">
                <a:ln w="0"/>
                <a:effectLst>
                  <a:outerShdw blurRad="38100" dist="19050" dir="2700000" algn="tl" rotWithShape="0">
                    <a:schemeClr val="dk1">
                      <a:alpha val="40000"/>
                    </a:schemeClr>
                  </a:outerShdw>
                </a:effectLst>
              </a:rPr>
              <a:t>Struktur der einzelnen Psalmen</a:t>
            </a:r>
            <a:endParaRPr lang="de-CH" sz="2000" dirty="0">
              <a:ln w="0"/>
              <a:effectLst>
                <a:outerShdw blurRad="38100" dist="19050" dir="2700000" algn="tl" rotWithShape="0">
                  <a:schemeClr val="dk1">
                    <a:alpha val="40000"/>
                  </a:schemeClr>
                </a:outerShdw>
              </a:effectLst>
            </a:endParaRPr>
          </a:p>
        </p:txBody>
      </p:sp>
      <p:pic>
        <p:nvPicPr>
          <p:cNvPr id="4" name="Grafik 3"/>
          <p:cNvPicPr>
            <a:picLocks noChangeAspect="1"/>
          </p:cNvPicPr>
          <p:nvPr/>
        </p:nvPicPr>
        <p:blipFill>
          <a:blip r:embed="rId2"/>
          <a:stretch>
            <a:fillRect/>
          </a:stretch>
        </p:blipFill>
        <p:spPr>
          <a:xfrm>
            <a:off x="9978960" y="1165318"/>
            <a:ext cx="2213040" cy="768163"/>
          </a:xfrm>
          <a:prstGeom prst="rect">
            <a:avLst/>
          </a:prstGeom>
        </p:spPr>
      </p:pic>
      <p:sp>
        <p:nvSpPr>
          <p:cNvPr id="5" name="Textfeld 4"/>
          <p:cNvSpPr txBox="1"/>
          <p:nvPr/>
        </p:nvSpPr>
        <p:spPr>
          <a:xfrm>
            <a:off x="10164730" y="2284339"/>
            <a:ext cx="1841500" cy="3970318"/>
          </a:xfrm>
          <a:prstGeom prst="rect">
            <a:avLst/>
          </a:prstGeom>
          <a:noFill/>
        </p:spPr>
        <p:txBody>
          <a:bodyPr wrap="square" rtlCol="0">
            <a:spAutoFit/>
          </a:bodyPr>
          <a:lstStyle/>
          <a:p>
            <a:pPr algn="ctr"/>
            <a:r>
              <a:rPr lang="de-CH" dirty="0">
                <a:effectLst>
                  <a:outerShdw blurRad="38100" dist="38100" dir="2700000" algn="tl">
                    <a:srgbClr val="FFC000">
                      <a:alpha val="43000"/>
                    </a:srgbClr>
                  </a:outerShdw>
                </a:effectLst>
              </a:rPr>
              <a:t>Ankündigung des Dankes (z.B. «Ich will danken….»)</a:t>
            </a:r>
          </a:p>
          <a:p>
            <a:pPr algn="ctr"/>
            <a:r>
              <a:rPr lang="de-CH" dirty="0" smtClean="0">
                <a:effectLst>
                  <a:outerShdw blurRad="38100" dist="38100" dir="2700000" algn="tl">
                    <a:srgbClr val="FFC000">
                      <a:alpha val="43000"/>
                    </a:srgbClr>
                  </a:outerShdw>
                </a:effectLst>
              </a:rPr>
              <a:t>---</a:t>
            </a:r>
            <a:endParaRPr lang="de-CH" dirty="0">
              <a:effectLst>
                <a:outerShdw blurRad="38100" dist="38100" dir="2700000" algn="tl">
                  <a:srgbClr val="FFC000">
                    <a:alpha val="43000"/>
                  </a:srgbClr>
                </a:outerShdw>
              </a:effectLst>
            </a:endParaRPr>
          </a:p>
          <a:p>
            <a:pPr algn="ctr"/>
            <a:r>
              <a:rPr lang="de-CH" dirty="0">
                <a:effectLst>
                  <a:outerShdw blurRad="38100" dist="38100" dir="2700000" algn="tl">
                    <a:srgbClr val="FFC000">
                      <a:alpha val="43000"/>
                    </a:srgbClr>
                  </a:outerShdw>
                </a:effectLst>
              </a:rPr>
              <a:t>Rückblick auf vergangene Not</a:t>
            </a:r>
          </a:p>
          <a:p>
            <a:pPr algn="ctr"/>
            <a:r>
              <a:rPr lang="de-CH" dirty="0" smtClean="0">
                <a:effectLst>
                  <a:outerShdw blurRad="38100" dist="38100" dir="2700000" algn="tl">
                    <a:srgbClr val="FFC000">
                      <a:alpha val="43000"/>
                    </a:srgbClr>
                  </a:outerShdw>
                </a:effectLst>
              </a:rPr>
              <a:t>---</a:t>
            </a:r>
            <a:endParaRPr lang="de-CH" dirty="0">
              <a:effectLst>
                <a:outerShdw blurRad="38100" dist="38100" dir="2700000" algn="tl">
                  <a:srgbClr val="FFC000">
                    <a:alpha val="43000"/>
                  </a:srgbClr>
                </a:outerShdw>
              </a:effectLst>
            </a:endParaRPr>
          </a:p>
          <a:p>
            <a:pPr algn="ctr"/>
            <a:r>
              <a:rPr lang="de-CH" dirty="0">
                <a:effectLst>
                  <a:outerShdw blurRad="38100" dist="38100" dir="2700000" algn="tl">
                    <a:srgbClr val="FFC000">
                      <a:alpha val="43000"/>
                    </a:srgbClr>
                  </a:outerShdw>
                </a:effectLst>
              </a:rPr>
              <a:t>Bericht über die Errettung</a:t>
            </a:r>
          </a:p>
          <a:p>
            <a:pPr algn="ctr"/>
            <a:r>
              <a:rPr lang="de-CH" dirty="0" smtClean="0">
                <a:effectLst>
                  <a:outerShdw blurRad="38100" dist="38100" dir="2700000" algn="tl">
                    <a:srgbClr val="FFC000">
                      <a:alpha val="43000"/>
                    </a:srgbClr>
                  </a:outerShdw>
                </a:effectLst>
              </a:rPr>
              <a:t>---</a:t>
            </a:r>
            <a:endParaRPr lang="de-CH" dirty="0">
              <a:effectLst>
                <a:outerShdw blurRad="38100" dist="38100" dir="2700000" algn="tl">
                  <a:srgbClr val="FFC000">
                    <a:alpha val="43000"/>
                  </a:srgbClr>
                </a:outerShdw>
              </a:effectLst>
            </a:endParaRPr>
          </a:p>
          <a:p>
            <a:pPr algn="ctr"/>
            <a:r>
              <a:rPr lang="de-CH" dirty="0">
                <a:effectLst>
                  <a:outerShdw blurRad="38100" dist="38100" dir="2700000" algn="tl">
                    <a:srgbClr val="FFC000">
                      <a:alpha val="43000"/>
                    </a:srgbClr>
                  </a:outerShdw>
                </a:effectLst>
              </a:rPr>
              <a:t>Aufforderung zum Lob</a:t>
            </a:r>
          </a:p>
        </p:txBody>
      </p:sp>
      <p:sp>
        <p:nvSpPr>
          <p:cNvPr id="6" name="Textfeld 5"/>
          <p:cNvSpPr txBox="1"/>
          <p:nvPr/>
        </p:nvSpPr>
        <p:spPr>
          <a:xfrm>
            <a:off x="736940" y="1549400"/>
            <a:ext cx="1398620" cy="369332"/>
          </a:xfrm>
          <a:prstGeom prst="rect">
            <a:avLst/>
          </a:prstGeom>
          <a:noFill/>
        </p:spPr>
        <p:txBody>
          <a:bodyPr wrap="square" rtlCol="0">
            <a:spAutoFit/>
          </a:bodyPr>
          <a:lstStyle/>
          <a:p>
            <a:r>
              <a:rPr lang="de-CH" b="1" dirty="0" smtClean="0"/>
              <a:t>Psalm 30</a:t>
            </a:r>
            <a:endParaRPr lang="de-CH" b="1" dirty="0"/>
          </a:p>
        </p:txBody>
      </p:sp>
    </p:spTree>
    <p:extLst>
      <p:ext uri="{BB962C8B-B14F-4D97-AF65-F5344CB8AC3E}">
        <p14:creationId xmlns:p14="http://schemas.microsoft.com/office/powerpoint/2010/main" val="2872819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 xmlns:a16="http://schemas.microsoft.com/office/drawing/2014/main" id="{D360E353-BD85-4EBD-B460-74B88F7D354B}"/>
              </a:ext>
            </a:extLst>
          </p:cNvPr>
          <p:cNvSpPr txBox="1"/>
          <p:nvPr/>
        </p:nvSpPr>
        <p:spPr>
          <a:xfrm>
            <a:off x="2135560" y="1052737"/>
            <a:ext cx="7920880" cy="5293757"/>
          </a:xfrm>
          <a:prstGeom prst="rect">
            <a:avLst/>
          </a:prstGeom>
          <a:noFill/>
        </p:spPr>
        <p:txBody>
          <a:bodyPr wrap="square" rtlCol="0">
            <a:spAutoFit/>
          </a:bodyPr>
          <a:lstStyle/>
          <a:p>
            <a:r>
              <a:rPr lang="de-CH" sz="2000" dirty="0" smtClean="0"/>
              <a:t>1 </a:t>
            </a:r>
            <a:r>
              <a:rPr lang="de-CH" sz="2000" dirty="0" err="1"/>
              <a:t>Hallelujah</a:t>
            </a:r>
            <a:r>
              <a:rPr lang="de-CH" sz="2000" dirty="0"/>
              <a:t>.</a:t>
            </a:r>
          </a:p>
          <a:p>
            <a:r>
              <a:rPr lang="de-CH" sz="2000" dirty="0" smtClean="0"/>
              <a:t>Lobt</a:t>
            </a:r>
            <a:r>
              <a:rPr lang="de-CH" sz="2000" dirty="0"/>
              <a:t>, ihr Diener des HERRN, lobt den Namen des HERRN. </a:t>
            </a:r>
          </a:p>
          <a:p>
            <a:r>
              <a:rPr lang="de-CH" sz="2000" dirty="0" smtClean="0"/>
              <a:t>2 </a:t>
            </a:r>
            <a:r>
              <a:rPr lang="de-CH" sz="2000" dirty="0"/>
              <a:t>Der Name des HERRN sei gepriesen von nun an bis in Ewigkeit.</a:t>
            </a:r>
          </a:p>
          <a:p>
            <a:r>
              <a:rPr lang="de-CH" sz="2000" dirty="0" smtClean="0"/>
              <a:t>3 </a:t>
            </a:r>
            <a:r>
              <a:rPr lang="de-CH" sz="2000" dirty="0"/>
              <a:t>Vom Aufgang der Sonne bis zu ihrem Niedergang sei gelobt der Name des HERRN.</a:t>
            </a:r>
          </a:p>
          <a:p>
            <a:r>
              <a:rPr lang="de-CH" sz="2000" dirty="0" smtClean="0"/>
              <a:t>4 </a:t>
            </a:r>
            <a:r>
              <a:rPr lang="de-CH" sz="2000" dirty="0"/>
              <a:t>Der HERR ist erhaben über alle Nationen und seine Herrlichkeit über die Himmel. </a:t>
            </a:r>
          </a:p>
          <a:p>
            <a:r>
              <a:rPr lang="de-CH" sz="2000" dirty="0" smtClean="0"/>
              <a:t>5 </a:t>
            </a:r>
            <a:r>
              <a:rPr lang="de-CH" sz="2000" dirty="0"/>
              <a:t>Wer ist dem HERRN gleich, unserem Gott, der hoch droben thront,</a:t>
            </a:r>
          </a:p>
          <a:p>
            <a:r>
              <a:rPr lang="de-CH" sz="2000" dirty="0" smtClean="0"/>
              <a:t>6 </a:t>
            </a:r>
            <a:r>
              <a:rPr lang="de-CH" sz="2000" dirty="0"/>
              <a:t>der tief hinunterschaut auf Himmel und Erde!</a:t>
            </a:r>
          </a:p>
          <a:p>
            <a:r>
              <a:rPr lang="de-CH" sz="2000" dirty="0" smtClean="0"/>
              <a:t>7 </a:t>
            </a:r>
            <a:r>
              <a:rPr lang="de-CH" sz="2000" dirty="0"/>
              <a:t>Der aus dem Staub den Geringen aufrichtet, aus dem Kot den Armen erhebt, </a:t>
            </a:r>
          </a:p>
          <a:p>
            <a:r>
              <a:rPr lang="de-CH" sz="2000" dirty="0" smtClean="0"/>
              <a:t>8 </a:t>
            </a:r>
            <a:r>
              <a:rPr lang="de-CH" sz="2000" dirty="0"/>
              <a:t>um ihn neben Edle zu setzen, neben die Edlen seines Volkes.</a:t>
            </a:r>
          </a:p>
          <a:p>
            <a:r>
              <a:rPr lang="de-CH" sz="2000" dirty="0" smtClean="0"/>
              <a:t>9 </a:t>
            </a:r>
            <a:r>
              <a:rPr lang="de-CH" sz="2000" dirty="0"/>
              <a:t>Der der Unfruchtbaren Hausrecht gibt als fröhliche Mutter von Kindern. </a:t>
            </a:r>
            <a:r>
              <a:rPr lang="de-CH" sz="2000" dirty="0" err="1"/>
              <a:t>Hallelujah</a:t>
            </a:r>
            <a:r>
              <a:rPr lang="de-CH" sz="2000" dirty="0" smtClean="0"/>
              <a:t>.</a:t>
            </a:r>
            <a:endParaRPr lang="de-CH" dirty="0"/>
          </a:p>
          <a:p>
            <a:pPr marL="742950" lvl="1" indent="-285750">
              <a:buFontTx/>
              <a:buChar char="-"/>
            </a:pPr>
            <a:endParaRPr lang="de-CH" dirty="0"/>
          </a:p>
        </p:txBody>
      </p:sp>
      <p:sp>
        <p:nvSpPr>
          <p:cNvPr id="3" name="Textfeld 2">
            <a:extLst>
              <a:ext uri="{FF2B5EF4-FFF2-40B4-BE49-F238E27FC236}">
                <a16:creationId xmlns="" xmlns:a16="http://schemas.microsoft.com/office/drawing/2014/main" id="{3BC8F34F-47A0-4F9A-B650-D2A23E9B6930}"/>
              </a:ext>
            </a:extLst>
          </p:cNvPr>
          <p:cNvSpPr txBox="1"/>
          <p:nvPr/>
        </p:nvSpPr>
        <p:spPr>
          <a:xfrm>
            <a:off x="2135560" y="476672"/>
            <a:ext cx="7560840" cy="400110"/>
          </a:xfrm>
          <a:prstGeom prst="rect">
            <a:avLst/>
          </a:prstGeom>
          <a:solidFill>
            <a:srgbClr val="FFC000"/>
          </a:solidFill>
          <a:ln w="19050">
            <a:solidFill>
              <a:schemeClr val="tx1"/>
            </a:solidFill>
          </a:ln>
        </p:spPr>
        <p:txBody>
          <a:bodyPr wrap="square" rtlCol="0">
            <a:spAutoFit/>
          </a:bodyPr>
          <a:lstStyle/>
          <a:p>
            <a:r>
              <a:rPr lang="de-CH" sz="2000" dirty="0" smtClean="0">
                <a:ln w="0"/>
                <a:effectLst>
                  <a:outerShdw blurRad="38100" dist="19050" dir="2700000" algn="tl" rotWithShape="0">
                    <a:schemeClr val="dk1">
                      <a:alpha val="40000"/>
                    </a:schemeClr>
                  </a:outerShdw>
                </a:effectLst>
              </a:rPr>
              <a:t>Struktur der einzelnen Psalmen</a:t>
            </a:r>
            <a:endParaRPr lang="de-CH" sz="2000" dirty="0">
              <a:ln w="0"/>
              <a:effectLst>
                <a:outerShdw blurRad="38100" dist="19050" dir="2700000" algn="tl" rotWithShape="0">
                  <a:schemeClr val="dk1">
                    <a:alpha val="40000"/>
                  </a:schemeClr>
                </a:outerShdw>
              </a:effectLst>
            </a:endParaRPr>
          </a:p>
        </p:txBody>
      </p:sp>
      <p:sp>
        <p:nvSpPr>
          <p:cNvPr id="5" name="Textfeld 4"/>
          <p:cNvSpPr txBox="1"/>
          <p:nvPr/>
        </p:nvSpPr>
        <p:spPr>
          <a:xfrm>
            <a:off x="10164730" y="2284339"/>
            <a:ext cx="1841500" cy="2031325"/>
          </a:xfrm>
          <a:prstGeom prst="rect">
            <a:avLst/>
          </a:prstGeom>
          <a:noFill/>
        </p:spPr>
        <p:txBody>
          <a:bodyPr wrap="square" rtlCol="0">
            <a:spAutoFit/>
          </a:bodyPr>
          <a:lstStyle/>
          <a:p>
            <a:pPr algn="ctr"/>
            <a:r>
              <a:rPr lang="de-CH" dirty="0" smtClean="0">
                <a:effectLst>
                  <a:outerShdw blurRad="38100" dist="38100" dir="2700000" algn="tl">
                    <a:srgbClr val="FFC000">
                      <a:alpha val="43000"/>
                    </a:srgbClr>
                  </a:outerShdw>
                </a:effectLst>
              </a:rPr>
              <a:t>Aufgesang</a:t>
            </a:r>
            <a:endParaRPr lang="de-CH" dirty="0">
              <a:effectLst>
                <a:outerShdw blurRad="38100" dist="38100" dir="2700000" algn="tl">
                  <a:srgbClr val="FFC000">
                    <a:alpha val="43000"/>
                  </a:srgbClr>
                </a:outerShdw>
              </a:effectLst>
            </a:endParaRPr>
          </a:p>
          <a:p>
            <a:pPr algn="ctr"/>
            <a:r>
              <a:rPr lang="de-CH" dirty="0" smtClean="0">
                <a:effectLst>
                  <a:outerShdw blurRad="38100" dist="38100" dir="2700000" algn="tl">
                    <a:srgbClr val="FFC000">
                      <a:alpha val="43000"/>
                    </a:srgbClr>
                  </a:outerShdw>
                </a:effectLst>
              </a:rPr>
              <a:t>---</a:t>
            </a:r>
            <a:endParaRPr lang="de-CH" dirty="0">
              <a:effectLst>
                <a:outerShdw blurRad="38100" dist="38100" dir="2700000" algn="tl">
                  <a:srgbClr val="FFC000">
                    <a:alpha val="43000"/>
                  </a:srgbClr>
                </a:outerShdw>
              </a:effectLst>
            </a:endParaRPr>
          </a:p>
          <a:p>
            <a:pPr algn="ctr"/>
            <a:r>
              <a:rPr lang="de-CH" dirty="0" smtClean="0">
                <a:effectLst>
                  <a:outerShdw blurRad="38100" dist="38100" dir="2700000" algn="tl">
                    <a:srgbClr val="FFC000">
                      <a:alpha val="43000"/>
                    </a:srgbClr>
                  </a:outerShdw>
                </a:effectLst>
              </a:rPr>
              <a:t>Begründung</a:t>
            </a:r>
            <a:endParaRPr lang="de-CH" dirty="0">
              <a:effectLst>
                <a:outerShdw blurRad="38100" dist="38100" dir="2700000" algn="tl">
                  <a:srgbClr val="FFC000">
                    <a:alpha val="43000"/>
                  </a:srgbClr>
                </a:outerShdw>
              </a:effectLst>
            </a:endParaRPr>
          </a:p>
          <a:p>
            <a:pPr algn="ctr"/>
            <a:r>
              <a:rPr lang="de-CH" dirty="0" smtClean="0">
                <a:effectLst>
                  <a:outerShdw blurRad="38100" dist="38100" dir="2700000" algn="tl">
                    <a:srgbClr val="FFC000">
                      <a:alpha val="43000"/>
                    </a:srgbClr>
                  </a:outerShdw>
                </a:effectLst>
              </a:rPr>
              <a:t>---</a:t>
            </a:r>
            <a:endParaRPr lang="de-CH" dirty="0">
              <a:effectLst>
                <a:outerShdw blurRad="38100" dist="38100" dir="2700000" algn="tl">
                  <a:srgbClr val="FFC000">
                    <a:alpha val="43000"/>
                  </a:srgbClr>
                </a:outerShdw>
              </a:effectLst>
            </a:endParaRPr>
          </a:p>
          <a:p>
            <a:pPr algn="ctr"/>
            <a:r>
              <a:rPr lang="de-CH" dirty="0" smtClean="0">
                <a:effectLst>
                  <a:outerShdw blurRad="38100" dist="38100" dir="2700000" algn="tl">
                    <a:srgbClr val="FFC000">
                      <a:alpha val="43000"/>
                    </a:srgbClr>
                  </a:outerShdw>
                </a:effectLst>
              </a:rPr>
              <a:t>Wiederholung des Eingangslobes</a:t>
            </a:r>
            <a:endParaRPr lang="de-CH" dirty="0">
              <a:effectLst>
                <a:outerShdw blurRad="38100" dist="38100" dir="2700000" algn="tl">
                  <a:srgbClr val="FFC000">
                    <a:alpha val="43000"/>
                  </a:srgbClr>
                </a:outerShdw>
              </a:effectLst>
            </a:endParaRPr>
          </a:p>
        </p:txBody>
      </p:sp>
      <p:sp>
        <p:nvSpPr>
          <p:cNvPr id="6" name="Textfeld 5"/>
          <p:cNvSpPr txBox="1"/>
          <p:nvPr/>
        </p:nvSpPr>
        <p:spPr>
          <a:xfrm>
            <a:off x="736940" y="1549400"/>
            <a:ext cx="1398620" cy="369332"/>
          </a:xfrm>
          <a:prstGeom prst="rect">
            <a:avLst/>
          </a:prstGeom>
          <a:noFill/>
        </p:spPr>
        <p:txBody>
          <a:bodyPr wrap="square" rtlCol="0">
            <a:spAutoFit/>
          </a:bodyPr>
          <a:lstStyle/>
          <a:p>
            <a:r>
              <a:rPr lang="de-CH" b="1" dirty="0" smtClean="0"/>
              <a:t>Psalm 113</a:t>
            </a:r>
            <a:endParaRPr lang="de-CH" b="1" dirty="0"/>
          </a:p>
        </p:txBody>
      </p:sp>
      <p:pic>
        <p:nvPicPr>
          <p:cNvPr id="9" name="Grafik 8"/>
          <p:cNvPicPr>
            <a:picLocks noChangeAspect="1"/>
          </p:cNvPicPr>
          <p:nvPr/>
        </p:nvPicPr>
        <p:blipFill>
          <a:blip r:embed="rId2"/>
          <a:stretch>
            <a:fillRect/>
          </a:stretch>
        </p:blipFill>
        <p:spPr>
          <a:xfrm>
            <a:off x="10046035" y="1055581"/>
            <a:ext cx="1960195" cy="493819"/>
          </a:xfrm>
          <a:prstGeom prst="rect">
            <a:avLst/>
          </a:prstGeom>
        </p:spPr>
      </p:pic>
    </p:spTree>
    <p:extLst>
      <p:ext uri="{BB962C8B-B14F-4D97-AF65-F5344CB8AC3E}">
        <p14:creationId xmlns:p14="http://schemas.microsoft.com/office/powerpoint/2010/main" val="1502419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 xmlns:a16="http://schemas.microsoft.com/office/drawing/2014/main" id="{2C26D946-A8B6-4A23-B635-1D7CBE7322AE}"/>
              </a:ext>
            </a:extLst>
          </p:cNvPr>
          <p:cNvSpPr txBox="1"/>
          <p:nvPr/>
        </p:nvSpPr>
        <p:spPr>
          <a:xfrm>
            <a:off x="1992178" y="476672"/>
            <a:ext cx="8352929" cy="400110"/>
          </a:xfrm>
          <a:prstGeom prst="rect">
            <a:avLst/>
          </a:prstGeom>
          <a:solidFill>
            <a:srgbClr val="FFC000"/>
          </a:solidFill>
          <a:ln w="19050">
            <a:solidFill>
              <a:schemeClr val="tx1"/>
            </a:solidFill>
          </a:ln>
        </p:spPr>
        <p:txBody>
          <a:bodyPr wrap="square" rtlCol="0">
            <a:spAutoFit/>
          </a:bodyPr>
          <a:lstStyle/>
          <a:p>
            <a:pPr algn="ctr"/>
            <a:r>
              <a:rPr lang="de-CH" sz="2000" dirty="0" smtClean="0">
                <a:ln w="0"/>
                <a:effectLst>
                  <a:outerShdw blurRad="38100" dist="19050" dir="2700000" algn="tl" rotWithShape="0">
                    <a:schemeClr val="dk1">
                      <a:alpha val="40000"/>
                    </a:schemeClr>
                  </a:outerShdw>
                </a:effectLst>
              </a:rPr>
              <a:t>Klagelied </a:t>
            </a:r>
            <a:r>
              <a:rPr lang="de-CH" sz="2000" dirty="0">
                <a:ln w="0"/>
                <a:effectLst>
                  <a:outerShdw blurRad="38100" dist="19050" dir="2700000" algn="tl" rotWithShape="0">
                    <a:schemeClr val="dk1">
                      <a:alpha val="40000"/>
                    </a:schemeClr>
                  </a:outerShdw>
                </a:effectLst>
              </a:rPr>
              <a:t>des Einzelnen</a:t>
            </a:r>
          </a:p>
        </p:txBody>
      </p:sp>
      <p:sp>
        <p:nvSpPr>
          <p:cNvPr id="5" name="Inhaltsplatzhalter 4"/>
          <p:cNvSpPr>
            <a:spLocks noGrp="1"/>
          </p:cNvSpPr>
          <p:nvPr>
            <p:ph idx="1"/>
          </p:nvPr>
        </p:nvSpPr>
        <p:spPr>
          <a:xfrm>
            <a:off x="1992178" y="1342291"/>
            <a:ext cx="3775576" cy="5375031"/>
          </a:xfrm>
        </p:spPr>
        <p:txBody>
          <a:bodyPr>
            <a:normAutofit fontScale="47500" lnSpcReduction="20000"/>
          </a:bodyPr>
          <a:lstStyle/>
          <a:p>
            <a:pPr marL="0" indent="0">
              <a:lnSpc>
                <a:spcPct val="120000"/>
              </a:lnSpc>
              <a:spcBef>
                <a:spcPts val="0"/>
              </a:spcBef>
              <a:buNone/>
            </a:pPr>
            <a:r>
              <a:rPr lang="de-CH" dirty="0"/>
              <a:t>1 Für den Chormeister. Nach der Weise «</a:t>
            </a:r>
            <a:r>
              <a:rPr lang="de-CH" dirty="0" err="1"/>
              <a:t>Hindin</a:t>
            </a:r>
            <a:r>
              <a:rPr lang="de-CH" dirty="0"/>
              <a:t> der Morgenröte». Ein Psalm Davids.</a:t>
            </a:r>
          </a:p>
          <a:p>
            <a:pPr marL="0" indent="0">
              <a:lnSpc>
                <a:spcPct val="120000"/>
              </a:lnSpc>
              <a:spcBef>
                <a:spcPts val="0"/>
              </a:spcBef>
              <a:buNone/>
            </a:pPr>
            <a:r>
              <a:rPr lang="de-CH" dirty="0"/>
              <a:t>2 Mein Gott, mein Gott, warum hast du mich verlassen, bist fern meiner Rettung, den Worten meiner Klage? </a:t>
            </a:r>
          </a:p>
          <a:p>
            <a:pPr marL="0" indent="0">
              <a:lnSpc>
                <a:spcPct val="120000"/>
              </a:lnSpc>
              <a:spcBef>
                <a:spcPts val="0"/>
              </a:spcBef>
              <a:buNone/>
            </a:pPr>
            <a:r>
              <a:rPr lang="de-CH" dirty="0"/>
              <a:t>3 Mein Gott, ich rufe bei Tag, doch du antwortest nicht, bei Nacht, doch ich finde keine Ruhe.</a:t>
            </a:r>
          </a:p>
          <a:p>
            <a:pPr marL="0" indent="0">
              <a:lnSpc>
                <a:spcPct val="120000"/>
              </a:lnSpc>
              <a:spcBef>
                <a:spcPts val="0"/>
              </a:spcBef>
              <a:buNone/>
            </a:pPr>
            <a:r>
              <a:rPr lang="de-CH" dirty="0"/>
              <a:t>4 Du aber, Heiliger, thronst auf den Lobgesängen Israels.</a:t>
            </a:r>
          </a:p>
          <a:p>
            <a:pPr marL="0" indent="0">
              <a:lnSpc>
                <a:spcPct val="120000"/>
              </a:lnSpc>
              <a:spcBef>
                <a:spcPts val="0"/>
              </a:spcBef>
              <a:buNone/>
            </a:pPr>
            <a:r>
              <a:rPr lang="de-CH" dirty="0"/>
              <a:t>5 Auf dich vertrauten unsere Vorfahren, sie vertrauten, und du hast sie befreit.</a:t>
            </a:r>
          </a:p>
          <a:p>
            <a:pPr marL="0" indent="0">
              <a:lnSpc>
                <a:spcPct val="120000"/>
              </a:lnSpc>
              <a:spcBef>
                <a:spcPts val="0"/>
              </a:spcBef>
              <a:buNone/>
            </a:pPr>
            <a:r>
              <a:rPr lang="de-CH" dirty="0"/>
              <a:t>6 Zu dir schrien sie, und sie wurden gerettet, auf dich vertrauten sie, und sie wurden nicht zuschanden. </a:t>
            </a:r>
          </a:p>
          <a:p>
            <a:pPr marL="0" indent="0">
              <a:lnSpc>
                <a:spcPct val="120000"/>
              </a:lnSpc>
              <a:spcBef>
                <a:spcPts val="0"/>
              </a:spcBef>
              <a:buNone/>
            </a:pPr>
            <a:r>
              <a:rPr lang="de-CH" dirty="0"/>
              <a:t>7 Ich aber bin ein Wurm und kein Mensch, der Leute Spott und verachtet vom Volk.</a:t>
            </a:r>
          </a:p>
          <a:p>
            <a:pPr marL="0" indent="0">
              <a:lnSpc>
                <a:spcPct val="120000"/>
              </a:lnSpc>
              <a:spcBef>
                <a:spcPts val="0"/>
              </a:spcBef>
              <a:buNone/>
            </a:pPr>
            <a:r>
              <a:rPr lang="de-CH" dirty="0"/>
              <a:t>8 Alle, die mich sehen, verspotten mich, verziehen den Mund und schütteln den Kopf: </a:t>
            </a:r>
          </a:p>
          <a:p>
            <a:pPr marL="0" indent="0">
              <a:lnSpc>
                <a:spcPct val="120000"/>
              </a:lnSpc>
              <a:spcBef>
                <a:spcPts val="0"/>
              </a:spcBef>
              <a:buNone/>
            </a:pPr>
            <a:r>
              <a:rPr lang="de-CH" dirty="0"/>
              <a:t>9 Wälze es auf den HERRN. Der rette ihn, er befreie ihn, er hat ja Gefallen an ihm. </a:t>
            </a:r>
          </a:p>
          <a:p>
            <a:pPr marL="0" indent="0">
              <a:lnSpc>
                <a:spcPct val="120000"/>
              </a:lnSpc>
              <a:spcBef>
                <a:spcPts val="0"/>
              </a:spcBef>
              <a:buNone/>
            </a:pPr>
            <a:r>
              <a:rPr lang="de-CH" dirty="0"/>
              <a:t>10 Du bist es, der mich aus dem Mutterschoss zog, der mich sicher barg an der Brust meiner Mutter. </a:t>
            </a:r>
          </a:p>
          <a:p>
            <a:pPr marL="0" indent="0">
              <a:lnSpc>
                <a:spcPct val="120000"/>
              </a:lnSpc>
              <a:spcBef>
                <a:spcPts val="0"/>
              </a:spcBef>
              <a:buNone/>
            </a:pPr>
            <a:r>
              <a:rPr lang="de-CH" dirty="0"/>
              <a:t>11 Auf dich bin ich geworfen vom Mutterleib an, von meiner Mutter Schoss an bist du mein Gott. </a:t>
            </a:r>
          </a:p>
          <a:p>
            <a:pPr marL="0" indent="0">
              <a:lnSpc>
                <a:spcPct val="120000"/>
              </a:lnSpc>
              <a:spcBef>
                <a:spcPts val="0"/>
              </a:spcBef>
              <a:buNone/>
            </a:pPr>
            <a:r>
              <a:rPr lang="de-CH" dirty="0"/>
              <a:t>12 Sei nicht fern von mir, denn die Not ist nahe; keiner ist da, der hilft. </a:t>
            </a:r>
          </a:p>
          <a:p>
            <a:pPr marL="0" indent="0">
              <a:lnSpc>
                <a:spcPct val="120000"/>
              </a:lnSpc>
              <a:spcBef>
                <a:spcPts val="0"/>
              </a:spcBef>
              <a:buNone/>
            </a:pPr>
            <a:r>
              <a:rPr lang="de-CH" dirty="0"/>
              <a:t>13 Zahlreiche Stiere sind um mich, </a:t>
            </a:r>
            <a:r>
              <a:rPr lang="de-CH" dirty="0" err="1"/>
              <a:t>Baschanbüffel</a:t>
            </a:r>
            <a:r>
              <a:rPr lang="de-CH" dirty="0"/>
              <a:t> umringen mich.</a:t>
            </a:r>
          </a:p>
          <a:p>
            <a:pPr marL="0" indent="0">
              <a:lnSpc>
                <a:spcPct val="120000"/>
              </a:lnSpc>
              <a:spcBef>
                <a:spcPts val="0"/>
              </a:spcBef>
              <a:buNone/>
            </a:pPr>
            <a:r>
              <a:rPr lang="de-CH" dirty="0"/>
              <a:t>14 Sie sperren ihr Maul auf gegen mich, ein reissender, brüllender Löwe. </a:t>
            </a:r>
          </a:p>
          <a:p>
            <a:pPr marL="0" indent="0">
              <a:lnSpc>
                <a:spcPct val="120000"/>
              </a:lnSpc>
              <a:spcBef>
                <a:spcPts val="0"/>
              </a:spcBef>
              <a:buNone/>
            </a:pPr>
            <a:r>
              <a:rPr lang="de-CH" dirty="0"/>
              <a:t>15 Wie Wasser bin ich hingeschüttet, und es fallen auseinander meine Gebeine. Wie Wachs ist mein Herz, zerflossen in meiner Brust.</a:t>
            </a:r>
          </a:p>
          <a:p>
            <a:pPr marL="0" indent="0">
              <a:lnSpc>
                <a:spcPct val="120000"/>
              </a:lnSpc>
              <a:spcBef>
                <a:spcPts val="0"/>
              </a:spcBef>
              <a:buNone/>
            </a:pPr>
            <a:r>
              <a:rPr lang="de-CH" dirty="0"/>
              <a:t>16 Trocken wie eine Scherbe ist meine Kehle, und meine Zunge klebt mir am Gaumen, in den Staub des Todes legst du mich. </a:t>
            </a:r>
          </a:p>
          <a:p>
            <a:pPr marL="0" indent="0">
              <a:lnSpc>
                <a:spcPct val="120000"/>
              </a:lnSpc>
              <a:spcBef>
                <a:spcPts val="0"/>
              </a:spcBef>
              <a:buNone/>
            </a:pPr>
            <a:r>
              <a:rPr lang="de-CH" dirty="0"/>
              <a:t>17 Um mich sind Hunde, eine Rotte von Übeltätern umzingelt mich, sie binden mir Hände und Füsse. </a:t>
            </a:r>
            <a:endParaRPr lang="de-CH" dirty="0" smtClean="0"/>
          </a:p>
          <a:p>
            <a:pPr marL="0" indent="0">
              <a:lnSpc>
                <a:spcPct val="120000"/>
              </a:lnSpc>
              <a:spcBef>
                <a:spcPts val="0"/>
              </a:spcBef>
              <a:buNone/>
            </a:pPr>
            <a:r>
              <a:rPr lang="de-CH" dirty="0"/>
              <a:t>18 Zählen kann ich alle meine Knochen. Sie aber schauen zu, weiden sich an mir.</a:t>
            </a:r>
          </a:p>
          <a:p>
            <a:pPr marL="0" indent="0">
              <a:lnSpc>
                <a:spcPct val="120000"/>
              </a:lnSpc>
              <a:spcBef>
                <a:spcPts val="0"/>
              </a:spcBef>
              <a:buNone/>
            </a:pPr>
            <a:endParaRPr lang="de-CH" dirty="0"/>
          </a:p>
        </p:txBody>
      </p:sp>
      <p:sp>
        <p:nvSpPr>
          <p:cNvPr id="6" name="Inhaltsplatzhalter 4"/>
          <p:cNvSpPr txBox="1">
            <a:spLocks/>
          </p:cNvSpPr>
          <p:nvPr/>
        </p:nvSpPr>
        <p:spPr>
          <a:xfrm>
            <a:off x="5978025" y="1342290"/>
            <a:ext cx="3775576" cy="5375031"/>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spcBef>
                <a:spcPts val="0"/>
              </a:spcBef>
              <a:buFont typeface="Wingdings 3" charset="2"/>
              <a:buNone/>
            </a:pPr>
            <a:r>
              <a:rPr lang="de-CH" dirty="0" smtClean="0"/>
              <a:t>19 Sie teilen meine Kleider unter sich und werfen das Los um mein Gewand. </a:t>
            </a:r>
          </a:p>
          <a:p>
            <a:pPr marL="0" indent="0">
              <a:lnSpc>
                <a:spcPct val="120000"/>
              </a:lnSpc>
              <a:spcBef>
                <a:spcPts val="0"/>
              </a:spcBef>
              <a:buFont typeface="Wingdings 3" charset="2"/>
              <a:buNone/>
            </a:pPr>
            <a:r>
              <a:rPr lang="de-CH" dirty="0" smtClean="0"/>
              <a:t>20 Du aber, HERR, sei nicht fern, meine Stärke, eile mir zu Hilfe. </a:t>
            </a:r>
          </a:p>
          <a:p>
            <a:pPr marL="0" indent="0">
              <a:lnSpc>
                <a:spcPct val="120000"/>
              </a:lnSpc>
              <a:spcBef>
                <a:spcPts val="0"/>
              </a:spcBef>
              <a:buFont typeface="Wingdings 3" charset="2"/>
              <a:buNone/>
            </a:pPr>
            <a:r>
              <a:rPr lang="de-CH" dirty="0" smtClean="0"/>
              <a:t>21 Errette vor dem Schwert mein Leben, aus der Gewalt der Hunde meine verlassene Seele. </a:t>
            </a:r>
          </a:p>
          <a:p>
            <a:pPr marL="0" indent="0">
              <a:lnSpc>
                <a:spcPct val="120000"/>
              </a:lnSpc>
              <a:spcBef>
                <a:spcPts val="0"/>
              </a:spcBef>
              <a:buFont typeface="Wingdings 3" charset="2"/>
              <a:buNone/>
            </a:pPr>
            <a:r>
              <a:rPr lang="de-CH" dirty="0" smtClean="0"/>
              <a:t>22 Hilf mir vor dem Rachen des Löwen, vor den Hörnern der Wildstiere. Du hast mich erhört. </a:t>
            </a:r>
          </a:p>
          <a:p>
            <a:pPr marL="0" indent="0">
              <a:lnSpc>
                <a:spcPct val="120000"/>
              </a:lnSpc>
              <a:spcBef>
                <a:spcPts val="0"/>
              </a:spcBef>
              <a:buFont typeface="Wingdings 3" charset="2"/>
              <a:buNone/>
            </a:pPr>
            <a:r>
              <a:rPr lang="de-CH" dirty="0" smtClean="0"/>
              <a:t>23 Ich will deinen Namen meinen Brüdern verkünden, in der Versammlung will ich dich loben. </a:t>
            </a:r>
          </a:p>
          <a:p>
            <a:pPr marL="0" indent="0">
              <a:lnSpc>
                <a:spcPct val="120000"/>
              </a:lnSpc>
              <a:spcBef>
                <a:spcPts val="0"/>
              </a:spcBef>
              <a:buFont typeface="Wingdings 3" charset="2"/>
              <a:buNone/>
            </a:pPr>
            <a:r>
              <a:rPr lang="de-CH" dirty="0" smtClean="0"/>
              <a:t>24 Die ihr den HERRN fürchtet, lobt ihn, alle Nachkommen Jakobs, ehret ihn, erschauert vor ihm, alle Nachkommen Israels.</a:t>
            </a:r>
          </a:p>
          <a:p>
            <a:pPr marL="0" indent="0">
              <a:lnSpc>
                <a:spcPct val="120000"/>
              </a:lnSpc>
              <a:spcBef>
                <a:spcPts val="0"/>
              </a:spcBef>
              <a:buFont typeface="Wingdings 3" charset="2"/>
              <a:buNone/>
            </a:pPr>
            <a:r>
              <a:rPr lang="de-CH" dirty="0" smtClean="0"/>
              <a:t> 25 Denn er hat nicht verachtet noch verabscheut des Elenden Elend, hat sein Angesicht nicht vor ihm verborgen, und da er schrie, erhörte er ihn.</a:t>
            </a:r>
          </a:p>
          <a:p>
            <a:pPr marL="0" indent="0">
              <a:lnSpc>
                <a:spcPct val="120000"/>
              </a:lnSpc>
              <a:spcBef>
                <a:spcPts val="0"/>
              </a:spcBef>
              <a:buFont typeface="Wingdings 3" charset="2"/>
              <a:buNone/>
            </a:pPr>
            <a:r>
              <a:rPr lang="de-CH" dirty="0" smtClean="0"/>
              <a:t>26 Von dir geht aus mein Lobgesang in grosser Versammlung, meine Gelübde erfülle ich vor denen, die ihn fürchten. </a:t>
            </a:r>
          </a:p>
          <a:p>
            <a:pPr marL="0" indent="0">
              <a:lnSpc>
                <a:spcPct val="120000"/>
              </a:lnSpc>
              <a:spcBef>
                <a:spcPts val="0"/>
              </a:spcBef>
              <a:buFont typeface="Wingdings 3" charset="2"/>
              <a:buNone/>
            </a:pPr>
            <a:r>
              <a:rPr lang="de-CH" dirty="0" smtClean="0"/>
              <a:t>27 Die Elenden essen und werden satt, es loben den HERRN, die ihn suchen. Aufleben soll euer Herz für immer. </a:t>
            </a:r>
          </a:p>
          <a:p>
            <a:pPr marL="0" indent="0">
              <a:lnSpc>
                <a:spcPct val="120000"/>
              </a:lnSpc>
              <a:spcBef>
                <a:spcPts val="0"/>
              </a:spcBef>
              <a:buFont typeface="Wingdings 3" charset="2"/>
              <a:buNone/>
            </a:pPr>
            <a:r>
              <a:rPr lang="de-CH" dirty="0" smtClean="0"/>
              <a:t>28 Alle Enden der Erde werden dessen gedenken und umkehren zum HERRN, und vor ihm werden sich niederwerfen alle Sippen der Nationen. </a:t>
            </a:r>
          </a:p>
          <a:p>
            <a:pPr marL="0" indent="0">
              <a:lnSpc>
                <a:spcPct val="120000"/>
              </a:lnSpc>
              <a:spcBef>
                <a:spcPts val="0"/>
              </a:spcBef>
              <a:buFont typeface="Wingdings 3" charset="2"/>
              <a:buNone/>
            </a:pPr>
            <a:r>
              <a:rPr lang="de-CH" dirty="0" smtClean="0"/>
              <a:t>29 Denn des HERRN ist das Reich, und er herrscht über die Nationen. </a:t>
            </a:r>
          </a:p>
          <a:p>
            <a:pPr marL="0" indent="0">
              <a:lnSpc>
                <a:spcPct val="120000"/>
              </a:lnSpc>
              <a:spcBef>
                <a:spcPts val="0"/>
              </a:spcBef>
              <a:buFont typeface="Wingdings 3" charset="2"/>
              <a:buNone/>
            </a:pPr>
            <a:r>
              <a:rPr lang="de-CH" dirty="0" smtClean="0"/>
              <a:t>30 Vor ihm werfen sich nieder alle Mächtigen der Erde, vor ihm beugen sich alle, die in den Staub sinken. </a:t>
            </a:r>
          </a:p>
          <a:p>
            <a:pPr marL="0" indent="0">
              <a:lnSpc>
                <a:spcPct val="120000"/>
              </a:lnSpc>
              <a:spcBef>
                <a:spcPts val="0"/>
              </a:spcBef>
              <a:buFont typeface="Wingdings 3" charset="2"/>
              <a:buNone/>
            </a:pPr>
            <a:r>
              <a:rPr lang="de-CH" dirty="0" smtClean="0"/>
              <a:t>31 Erzählen wird man vom Herrn der Generation, </a:t>
            </a:r>
          </a:p>
          <a:p>
            <a:pPr marL="0" indent="0">
              <a:lnSpc>
                <a:spcPct val="120000"/>
              </a:lnSpc>
              <a:spcBef>
                <a:spcPts val="0"/>
              </a:spcBef>
              <a:buFont typeface="Wingdings 3" charset="2"/>
              <a:buNone/>
            </a:pPr>
            <a:r>
              <a:rPr lang="de-CH" dirty="0" smtClean="0"/>
              <a:t>32 die noch kommt, und verkünden seine Gerechtigkeit dem Volk, das noch geboren wird. Er hat es vollbracht.</a:t>
            </a:r>
          </a:p>
          <a:p>
            <a:pPr marL="0" indent="0">
              <a:lnSpc>
                <a:spcPct val="120000"/>
              </a:lnSpc>
              <a:spcBef>
                <a:spcPts val="0"/>
              </a:spcBef>
              <a:buFont typeface="Wingdings 3" charset="2"/>
              <a:buNone/>
            </a:pPr>
            <a:r>
              <a:rPr lang="de-CH" dirty="0" smtClean="0"/>
              <a:t> </a:t>
            </a:r>
            <a:endParaRPr lang="de-CH" dirty="0"/>
          </a:p>
        </p:txBody>
      </p:sp>
      <p:sp>
        <p:nvSpPr>
          <p:cNvPr id="7" name="Textfeld 6"/>
          <p:cNvSpPr txBox="1"/>
          <p:nvPr/>
        </p:nvSpPr>
        <p:spPr>
          <a:xfrm>
            <a:off x="644768" y="1899139"/>
            <a:ext cx="1195754" cy="369332"/>
          </a:xfrm>
          <a:prstGeom prst="rect">
            <a:avLst/>
          </a:prstGeom>
          <a:noFill/>
        </p:spPr>
        <p:txBody>
          <a:bodyPr wrap="square" rtlCol="0">
            <a:spAutoFit/>
          </a:bodyPr>
          <a:lstStyle/>
          <a:p>
            <a:r>
              <a:rPr lang="de-CH" b="1" dirty="0" smtClean="0"/>
              <a:t>Psalm 22</a:t>
            </a:r>
            <a:endParaRPr lang="de-CH" b="1" dirty="0"/>
          </a:p>
        </p:txBody>
      </p:sp>
      <p:sp>
        <p:nvSpPr>
          <p:cNvPr id="8" name="Textfeld 7"/>
          <p:cNvSpPr txBox="1"/>
          <p:nvPr/>
        </p:nvSpPr>
        <p:spPr>
          <a:xfrm>
            <a:off x="10128739" y="1635369"/>
            <a:ext cx="1635370" cy="3416320"/>
          </a:xfrm>
          <a:prstGeom prst="rect">
            <a:avLst/>
          </a:prstGeom>
          <a:noFill/>
        </p:spPr>
        <p:txBody>
          <a:bodyPr wrap="square" rtlCol="0">
            <a:spAutoFit/>
          </a:bodyPr>
          <a:lstStyle/>
          <a:p>
            <a:pPr algn="ctr"/>
            <a:r>
              <a:rPr lang="de-CH" dirty="0" smtClean="0">
                <a:effectLst>
                  <a:outerShdw blurRad="50800" dist="50800" dir="5400000" algn="ctr" rotWithShape="0">
                    <a:srgbClr val="FFC000"/>
                  </a:outerShdw>
                </a:effectLst>
              </a:rPr>
              <a:t>Anrede</a:t>
            </a:r>
          </a:p>
          <a:p>
            <a:pPr algn="ctr"/>
            <a:r>
              <a:rPr lang="de-CH" dirty="0" smtClean="0">
                <a:effectLst>
                  <a:outerShdw blurRad="50800" dist="50800" dir="5400000" algn="ctr" rotWithShape="0">
                    <a:srgbClr val="FFC000"/>
                  </a:outerShdw>
                </a:effectLst>
              </a:rPr>
              <a:t>----</a:t>
            </a:r>
          </a:p>
          <a:p>
            <a:pPr algn="ctr"/>
            <a:r>
              <a:rPr lang="de-CH" dirty="0" smtClean="0">
                <a:effectLst>
                  <a:outerShdw blurRad="50800" dist="50800" dir="5400000" algn="ctr" rotWithShape="0">
                    <a:srgbClr val="FFC000"/>
                  </a:outerShdw>
                </a:effectLst>
              </a:rPr>
              <a:t>Klage</a:t>
            </a:r>
          </a:p>
          <a:p>
            <a:pPr algn="ctr"/>
            <a:r>
              <a:rPr lang="de-CH" dirty="0" smtClean="0">
                <a:effectLst>
                  <a:outerShdw blurRad="50800" dist="50800" dir="5400000" algn="ctr" rotWithShape="0">
                    <a:srgbClr val="FFC000"/>
                  </a:outerShdw>
                </a:effectLst>
              </a:rPr>
              <a:t>----</a:t>
            </a:r>
          </a:p>
          <a:p>
            <a:pPr algn="ctr"/>
            <a:r>
              <a:rPr lang="de-CH" dirty="0" smtClean="0">
                <a:effectLst>
                  <a:outerShdw blurRad="50800" dist="50800" dir="5400000" algn="ctr" rotWithShape="0">
                    <a:srgbClr val="FFC000"/>
                  </a:outerShdw>
                </a:effectLst>
              </a:rPr>
              <a:t>Bekenntnis der Zuversicht</a:t>
            </a:r>
          </a:p>
          <a:p>
            <a:pPr algn="ctr"/>
            <a:r>
              <a:rPr lang="de-CH" dirty="0" smtClean="0">
                <a:effectLst>
                  <a:outerShdw blurRad="50800" dist="50800" dir="5400000" algn="ctr" rotWithShape="0">
                    <a:srgbClr val="FFC000"/>
                  </a:outerShdw>
                </a:effectLst>
              </a:rPr>
              <a:t>---</a:t>
            </a:r>
          </a:p>
          <a:p>
            <a:pPr algn="ctr"/>
            <a:r>
              <a:rPr lang="de-CH" dirty="0" smtClean="0">
                <a:effectLst>
                  <a:outerShdw blurRad="50800" dist="50800" dir="5400000" algn="ctr" rotWithShape="0">
                    <a:srgbClr val="FFC000"/>
                  </a:outerShdw>
                </a:effectLst>
              </a:rPr>
              <a:t>Bitte</a:t>
            </a:r>
          </a:p>
          <a:p>
            <a:pPr algn="ctr"/>
            <a:r>
              <a:rPr lang="de-CH" dirty="0" smtClean="0">
                <a:effectLst>
                  <a:outerShdw blurRad="50800" dist="50800" dir="5400000" algn="ctr" rotWithShape="0">
                    <a:srgbClr val="FFC000"/>
                  </a:outerShdw>
                </a:effectLst>
              </a:rPr>
              <a:t>----</a:t>
            </a:r>
          </a:p>
          <a:p>
            <a:pPr algn="ctr"/>
            <a:r>
              <a:rPr lang="de-CH" dirty="0" smtClean="0">
                <a:effectLst>
                  <a:outerShdw blurRad="50800" dist="50800" dir="5400000" algn="ctr" rotWithShape="0">
                    <a:srgbClr val="FFC000"/>
                  </a:outerShdw>
                </a:effectLst>
              </a:rPr>
              <a:t>Lobgelübde</a:t>
            </a:r>
          </a:p>
          <a:p>
            <a:endParaRPr lang="de-CH" dirty="0"/>
          </a:p>
        </p:txBody>
      </p:sp>
    </p:spTree>
    <p:extLst>
      <p:ext uri="{BB962C8B-B14F-4D97-AF65-F5344CB8AC3E}">
        <p14:creationId xmlns:p14="http://schemas.microsoft.com/office/powerpoint/2010/main" val="2791622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Fetze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0</TotalTime>
  <Words>1661</Words>
  <Application>Microsoft Office PowerPoint</Application>
  <PresentationFormat>Breitbild</PresentationFormat>
  <Paragraphs>148</Paragraphs>
  <Slides>15</Slides>
  <Notes>0</Notes>
  <HiddenSlides>1</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Arial</vt:lpstr>
      <vt:lpstr>Century Gothic</vt:lpstr>
      <vt:lpstr>Wingdings 3</vt:lpstr>
      <vt:lpstr>Fetzen</vt:lpstr>
      <vt:lpstr>Die Psalmen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Der Platz der Psalmen in der jüdischen und christlichen Tradition</vt:lpstr>
      <vt:lpstr>Martin Luther und die Psalmen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Psalmen</dc:title>
  <dc:creator>Cornelia Nussberger</dc:creator>
  <cp:lastModifiedBy>Bieri Annemarie</cp:lastModifiedBy>
  <cp:revision>17</cp:revision>
  <dcterms:created xsi:type="dcterms:W3CDTF">2018-01-30T08:51:10Z</dcterms:created>
  <dcterms:modified xsi:type="dcterms:W3CDTF">2018-08-21T11:23:36Z</dcterms:modified>
</cp:coreProperties>
</file>