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77" r:id="rId3"/>
    <p:sldId id="310" r:id="rId4"/>
    <p:sldId id="288" r:id="rId5"/>
    <p:sldId id="289" r:id="rId6"/>
    <p:sldId id="290" r:id="rId7"/>
    <p:sldId id="287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9" r:id="rId26"/>
    <p:sldId id="30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Gottesbilder im AT</a:t>
            </a:r>
            <a:r>
              <a:rPr lang="de-DE" dirty="0"/>
              <a:t/>
            </a:r>
            <a:br>
              <a:rPr lang="de-DE" dirty="0"/>
            </a:br>
            <a:endParaRPr lang="de-CH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Wie </a:t>
            </a:r>
            <a:r>
              <a:rPr lang="de-CH" dirty="0"/>
              <a:t>Menschen sich in der ersten Bibel (AT) Gott vorstellen – ein kurzer Überblick</a:t>
            </a:r>
          </a:p>
        </p:txBody>
      </p:sp>
    </p:spTree>
    <p:extLst>
      <p:ext uri="{BB962C8B-B14F-4D97-AF65-F5344CB8AC3E}">
        <p14:creationId xmlns:p14="http://schemas.microsoft.com/office/powerpoint/2010/main" val="254910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2. Der Gott der Befreiung und der Wüstenwanderung</a:t>
            </a:r>
            <a:r>
              <a:rPr lang="de-DE" dirty="0"/>
              <a:t>  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Exodus bis Deuteronomium					</a:t>
            </a:r>
            <a:r>
              <a:rPr lang="de-DE" dirty="0" smtClean="0"/>
              <a:t>	</a:t>
            </a:r>
            <a:r>
              <a:rPr lang="de-DE" b="1" dirty="0" smtClean="0"/>
              <a:t>Feuersäule</a:t>
            </a:r>
            <a:r>
              <a:rPr lang="de-DE" b="1" dirty="0"/>
              <a:t>	</a:t>
            </a:r>
            <a:endParaRPr lang="de-CH" b="1" dirty="0"/>
          </a:p>
          <a:p>
            <a:r>
              <a:rPr lang="de-DE" dirty="0"/>
              <a:t>Gott erscheint im Feuer, im Sturm, im Donner		</a:t>
            </a:r>
            <a:r>
              <a:rPr lang="de-DE" b="1" dirty="0" smtClean="0"/>
              <a:t>Erdbeben</a:t>
            </a:r>
            <a:r>
              <a:rPr lang="de-DE" dirty="0"/>
              <a:t>			</a:t>
            </a:r>
            <a:endParaRPr lang="de-CH" dirty="0"/>
          </a:p>
          <a:p>
            <a:r>
              <a:rPr lang="de-DE" dirty="0"/>
              <a:t>Er führt das Volk durch die </a:t>
            </a:r>
            <a:r>
              <a:rPr lang="de-DE" dirty="0" smtClean="0"/>
              <a:t>Wüste</a:t>
            </a:r>
            <a:r>
              <a:rPr lang="de-CH" dirty="0"/>
              <a:t>	</a:t>
            </a:r>
            <a:r>
              <a:rPr lang="de-CH" dirty="0" smtClean="0"/>
              <a:t>				</a:t>
            </a:r>
            <a:r>
              <a:rPr lang="de-DE" b="1" dirty="0"/>
              <a:t>	</a:t>
            </a:r>
            <a:r>
              <a:rPr lang="de-DE" dirty="0"/>
              <a:t>		</a:t>
            </a:r>
            <a:endParaRPr lang="de-CH" dirty="0"/>
          </a:p>
          <a:p>
            <a:r>
              <a:rPr lang="de-DE" dirty="0"/>
              <a:t>Er spricht zu - und durch Mose		</a:t>
            </a:r>
            <a:r>
              <a:rPr lang="de-DE" dirty="0" smtClean="0"/>
              <a:t>				</a:t>
            </a:r>
            <a:r>
              <a:rPr lang="de-DE" b="1" dirty="0"/>
              <a:t> Gott Israels </a:t>
            </a:r>
            <a:r>
              <a:rPr lang="de-DE" dirty="0"/>
              <a:t>			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176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15" y="673100"/>
            <a:ext cx="4091214" cy="57277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28466" y="2708197"/>
            <a:ext cx="2032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Marc Chagall: Der brennende Dornbusch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42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550400" y="1499613"/>
            <a:ext cx="203200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Auszug aus Ägypten; Wandmalerei in der Synagoge von Dura </a:t>
            </a:r>
            <a:r>
              <a:rPr lang="de-CH" dirty="0" err="1"/>
              <a:t>Europos</a:t>
            </a:r>
            <a:r>
              <a:rPr lang="de-CH" dirty="0"/>
              <a:t>, Syrien, 244 n. Chr.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79" y="1358900"/>
            <a:ext cx="7238520" cy="449580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9080500" y="4737100"/>
            <a:ext cx="952500" cy="127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0312400" y="4584700"/>
            <a:ext cx="127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Gott als Wolken- und </a:t>
            </a:r>
            <a:r>
              <a:rPr lang="de-CH" dirty="0" err="1" smtClean="0"/>
              <a:t>Feueräule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586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Der Gott der Thora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7500" y="2133600"/>
            <a:ext cx="10210800" cy="3777622"/>
          </a:xfrm>
        </p:spPr>
        <p:txBody>
          <a:bodyPr/>
          <a:lstStyle/>
          <a:p>
            <a:r>
              <a:rPr lang="de-DE" dirty="0"/>
              <a:t>2. Mose 19 - 5. Mose</a:t>
            </a:r>
            <a:endParaRPr lang="de-CH" dirty="0"/>
          </a:p>
          <a:p>
            <a:r>
              <a:rPr lang="de-DE" dirty="0"/>
              <a:t>Gott erscheint am Sinai/</a:t>
            </a:r>
            <a:r>
              <a:rPr lang="de-DE" dirty="0" err="1"/>
              <a:t>Horeb</a:t>
            </a:r>
            <a:r>
              <a:rPr lang="de-DE" dirty="0"/>
              <a:t> und gibt </a:t>
            </a:r>
            <a:r>
              <a:rPr lang="de-DE" dirty="0" smtClean="0"/>
              <a:t>dem</a:t>
            </a:r>
            <a:r>
              <a:rPr lang="de-DE" dirty="0"/>
              <a:t> </a:t>
            </a:r>
            <a:r>
              <a:rPr lang="de-DE" dirty="0" smtClean="0"/>
              <a:t>wandernden </a:t>
            </a:r>
            <a:r>
              <a:rPr lang="de-DE" dirty="0"/>
              <a:t>Volk Israel gute </a:t>
            </a:r>
            <a:r>
              <a:rPr lang="de-DE" dirty="0" smtClean="0"/>
              <a:t>Weisungen</a:t>
            </a:r>
            <a:r>
              <a:rPr lang="de-CH" b="1" dirty="0"/>
              <a:t> </a:t>
            </a:r>
            <a:r>
              <a:rPr lang="de-DE" dirty="0" smtClean="0"/>
              <a:t>für </a:t>
            </a:r>
            <a:r>
              <a:rPr lang="de-DE" dirty="0"/>
              <a:t>den Gottesdienst und das alltägliche Leben</a:t>
            </a:r>
            <a:endParaRPr lang="de-CH" dirty="0"/>
          </a:p>
          <a:p>
            <a:r>
              <a:rPr lang="de-DE" dirty="0"/>
              <a:t>(Die zehn Gebote, Ex. 20</a:t>
            </a:r>
            <a:r>
              <a:rPr lang="de-DE" dirty="0" smtClean="0"/>
              <a:t>)								</a:t>
            </a:r>
            <a:r>
              <a:rPr lang="de-DE" b="1" dirty="0" smtClean="0"/>
              <a:t>Gott  </a:t>
            </a:r>
            <a:r>
              <a:rPr lang="de-DE" b="1" dirty="0"/>
              <a:t>in der dunklen Wolke </a:t>
            </a:r>
            <a:r>
              <a:rPr lang="de-DE" b="1" dirty="0" smtClean="0"/>
              <a:t>															Donnerstimme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95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930662" y="2162908"/>
            <a:ext cx="360484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Mose erhält die Zehn Gebote (Mosaik im </a:t>
            </a:r>
            <a:r>
              <a:rPr lang="de-CH" dirty="0" err="1"/>
              <a:t>Katharinenkloster</a:t>
            </a:r>
            <a:r>
              <a:rPr lang="de-CH" dirty="0"/>
              <a:t> auf dem Sinai; 6. Jh.).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50" y="703384"/>
            <a:ext cx="468172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5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144001" y="2920439"/>
            <a:ext cx="2813538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Die Zehn Gebote; Gemälde von Lucas Cranach, geschaffen für die Gerichtsstube im Rathaus zu Wittenberg (1516; heute im Refektorium des Lutherhauses).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74" y="1641909"/>
            <a:ext cx="7620000" cy="36703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68" y="851019"/>
            <a:ext cx="17653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4. Der </a:t>
            </a:r>
            <a:r>
              <a:rPr lang="de-DE" b="1" dirty="0" smtClean="0"/>
              <a:t>National-Gott </a:t>
            </a:r>
            <a:r>
              <a:rPr lang="de-DE" b="1" dirty="0"/>
              <a:t>Israels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4800" y="2133600"/>
            <a:ext cx="9929812" cy="3777622"/>
          </a:xfrm>
        </p:spPr>
        <p:txBody>
          <a:bodyPr>
            <a:normAutofit/>
          </a:bodyPr>
          <a:lstStyle/>
          <a:p>
            <a:r>
              <a:rPr lang="de-DE" dirty="0"/>
              <a:t>Josua – Richter						</a:t>
            </a:r>
            <a:r>
              <a:rPr lang="de-DE" dirty="0" smtClean="0"/>
              <a:t>						</a:t>
            </a:r>
            <a:r>
              <a:rPr lang="de-DE" b="1" dirty="0" smtClean="0"/>
              <a:t>Herr </a:t>
            </a:r>
            <a:r>
              <a:rPr lang="de-DE" b="1" dirty="0"/>
              <a:t>der Heerscharen</a:t>
            </a:r>
            <a:endParaRPr lang="de-CH" b="1" dirty="0"/>
          </a:p>
          <a:p>
            <a:r>
              <a:rPr lang="de-DE" dirty="0"/>
              <a:t>Gott spricht zu den Einzelnen						</a:t>
            </a:r>
            <a:endParaRPr lang="de-CH" dirty="0"/>
          </a:p>
          <a:p>
            <a:r>
              <a:rPr lang="de-DE" dirty="0"/>
              <a:t>Er spricht durch Orakel und Träume				</a:t>
            </a:r>
            <a:r>
              <a:rPr lang="de-DE" dirty="0" smtClean="0"/>
              <a:t>			</a:t>
            </a:r>
            <a:r>
              <a:rPr lang="de-DE" b="1" dirty="0" smtClean="0"/>
              <a:t>Schrecken </a:t>
            </a:r>
            <a:r>
              <a:rPr lang="de-DE" b="1" dirty="0"/>
              <a:t>Gottes</a:t>
            </a:r>
            <a:endParaRPr lang="de-CH" b="1" dirty="0"/>
          </a:p>
          <a:p>
            <a:r>
              <a:rPr lang="de-DE" dirty="0"/>
              <a:t>1</a:t>
            </a:r>
            <a:r>
              <a:rPr lang="de-DE" dirty="0" smtClean="0"/>
              <a:t>. 2</a:t>
            </a:r>
            <a:r>
              <a:rPr lang="de-DE" dirty="0"/>
              <a:t>. </a:t>
            </a:r>
            <a:r>
              <a:rPr lang="de-DE" dirty="0" err="1"/>
              <a:t>Samuelbuch</a:t>
            </a:r>
            <a:r>
              <a:rPr lang="de-DE" dirty="0"/>
              <a:t> </a:t>
            </a:r>
            <a:endParaRPr lang="de-CH" dirty="0"/>
          </a:p>
          <a:p>
            <a:r>
              <a:rPr lang="de-DE" dirty="0"/>
              <a:t>Gott erwählt Führergestalten, Richter, </a:t>
            </a:r>
            <a:r>
              <a:rPr lang="de-DE" dirty="0" smtClean="0"/>
              <a:t>Könige,</a:t>
            </a:r>
            <a:r>
              <a:rPr lang="de-DE" dirty="0"/>
              <a:t> </a:t>
            </a:r>
            <a:r>
              <a:rPr lang="de-DE" dirty="0" smtClean="0"/>
              <a:t>Priester</a:t>
            </a:r>
            <a:r>
              <a:rPr lang="de-DE" dirty="0"/>
              <a:t>), 1.2. Königsbuch, die als geistliche </a:t>
            </a:r>
            <a:r>
              <a:rPr lang="de-DE" dirty="0" smtClean="0"/>
              <a:t>und</a:t>
            </a:r>
            <a:r>
              <a:rPr lang="de-DE" dirty="0"/>
              <a:t> </a:t>
            </a:r>
            <a:r>
              <a:rPr lang="de-DE" dirty="0" smtClean="0"/>
              <a:t>politische </a:t>
            </a:r>
            <a:r>
              <a:rPr lang="de-DE" dirty="0"/>
              <a:t>Führergestalten, 1.2. </a:t>
            </a:r>
            <a:r>
              <a:rPr lang="de-DE" dirty="0" smtClean="0"/>
              <a:t>Chronik, das </a:t>
            </a:r>
            <a:r>
              <a:rPr lang="de-DE" dirty="0"/>
              <a:t>Volk ins Land Israel </a:t>
            </a:r>
            <a:r>
              <a:rPr lang="de-DE" dirty="0" smtClean="0"/>
              <a:t>führen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dirty="0"/>
              <a:t>seine Existenz als eigenständigen </a:t>
            </a:r>
            <a:r>
              <a:rPr lang="de-DE" dirty="0" smtClean="0"/>
              <a:t>Staat ermöglichen</a:t>
            </a:r>
            <a:r>
              <a:rPr lang="de-DE" dirty="0"/>
              <a:t>. (Samuel, Saul, David, Salomo etc</a:t>
            </a:r>
            <a:r>
              <a:rPr lang="de-DE" dirty="0" smtClean="0"/>
              <a:t>.)													</a:t>
            </a:r>
          </a:p>
          <a:p>
            <a:pPr marL="914400" lvl="2" indent="0">
              <a:buNone/>
            </a:pPr>
            <a:r>
              <a:rPr lang="de-DE" b="1" dirty="0"/>
              <a:t>	</a:t>
            </a:r>
            <a:r>
              <a:rPr lang="de-DE" b="1" dirty="0" smtClean="0"/>
              <a:t>													</a:t>
            </a:r>
            <a:r>
              <a:rPr lang="de-DE" sz="1800" b="1" dirty="0" smtClean="0"/>
              <a:t>Gott </a:t>
            </a:r>
            <a:r>
              <a:rPr lang="de-DE" sz="1800" b="1" dirty="0"/>
              <a:t>Israels</a:t>
            </a:r>
            <a:endParaRPr lang="de-CH" sz="1800" b="1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752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5. Der Gott der Propheten	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4800" y="2133600"/>
            <a:ext cx="10382738" cy="3777622"/>
          </a:xfrm>
        </p:spPr>
        <p:txBody>
          <a:bodyPr/>
          <a:lstStyle/>
          <a:p>
            <a:r>
              <a:rPr lang="de-DE" dirty="0"/>
              <a:t>Amos, </a:t>
            </a:r>
            <a:r>
              <a:rPr lang="de-DE" dirty="0" err="1"/>
              <a:t>Hosea</a:t>
            </a:r>
            <a:r>
              <a:rPr lang="de-DE" dirty="0"/>
              <a:t> 							</a:t>
            </a:r>
            <a:r>
              <a:rPr lang="de-DE" dirty="0" smtClean="0"/>
              <a:t>				</a:t>
            </a:r>
            <a:r>
              <a:rPr lang="de-DE" b="1" dirty="0" smtClean="0"/>
              <a:t>Gott </a:t>
            </a:r>
            <a:r>
              <a:rPr lang="de-DE" b="1" dirty="0"/>
              <a:t>als Ehemann</a:t>
            </a:r>
            <a:endParaRPr lang="de-CH" b="1" dirty="0"/>
          </a:p>
          <a:p>
            <a:r>
              <a:rPr lang="de-DE" dirty="0"/>
              <a:t>Gott spricht durch die Propheten in Wort und	</a:t>
            </a:r>
            <a:r>
              <a:rPr lang="de-DE" dirty="0" smtClean="0"/>
              <a:t>Zeichen</a:t>
            </a:r>
            <a:r>
              <a:rPr lang="de-DE" dirty="0"/>
              <a:t>, in Gleichnissen und symbolischen Handlungen,	</a:t>
            </a:r>
            <a:r>
              <a:rPr lang="de-DE" dirty="0" smtClean="0"/>
              <a:t>Jesaia </a:t>
            </a:r>
            <a:r>
              <a:rPr lang="de-DE" dirty="0"/>
              <a:t>1-39, Jeremia, kleine Propheten.		</a:t>
            </a:r>
            <a:endParaRPr lang="de-DE" dirty="0" smtClean="0"/>
          </a:p>
          <a:p>
            <a:pPr marL="457200" lvl="1" indent="0">
              <a:buNone/>
            </a:pPr>
            <a:r>
              <a:rPr lang="de-DE" b="1" dirty="0"/>
              <a:t>	</a:t>
            </a:r>
            <a:r>
              <a:rPr lang="de-DE" b="1" dirty="0" smtClean="0"/>
              <a:t>													</a:t>
            </a:r>
            <a:r>
              <a:rPr lang="de-DE" sz="1800" b="1" dirty="0" smtClean="0"/>
              <a:t>Gott </a:t>
            </a:r>
            <a:r>
              <a:rPr lang="de-DE" sz="1800" b="1" dirty="0"/>
              <a:t>als Richter</a:t>
            </a:r>
            <a:endParaRPr lang="de-CH" sz="1800" b="1" dirty="0"/>
          </a:p>
          <a:p>
            <a:r>
              <a:rPr lang="de-DE" dirty="0"/>
              <a:t>Er fordert die Befolgung der Thora.						</a:t>
            </a:r>
            <a:endParaRPr lang="de-CH" dirty="0"/>
          </a:p>
          <a:p>
            <a:r>
              <a:rPr lang="de-DE" dirty="0"/>
              <a:t>Er droht, durch das Wort der Propheten,</a:t>
            </a:r>
            <a:endParaRPr lang="de-CH" dirty="0"/>
          </a:p>
          <a:p>
            <a:r>
              <a:rPr lang="de-DE" dirty="0"/>
              <a:t>Israel mit der Vernichtung der nationalen Existenz.	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839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6. Gott als Du, als persönliches Gegenüber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3600" y="2133600"/>
            <a:ext cx="5422900" cy="3606800"/>
          </a:xfrm>
        </p:spPr>
        <p:txBody>
          <a:bodyPr>
            <a:normAutofit/>
          </a:bodyPr>
          <a:lstStyle/>
          <a:p>
            <a:r>
              <a:rPr lang="de-DE" dirty="0"/>
              <a:t>Psalmen, Hiob 						  </a:t>
            </a:r>
            <a:r>
              <a:rPr lang="de-DE" dirty="0" smtClean="0"/>
              <a:t>		</a:t>
            </a:r>
          </a:p>
          <a:p>
            <a:pPr marL="0" indent="0">
              <a:buNone/>
            </a:pPr>
            <a:r>
              <a:rPr lang="de-DE" dirty="0" smtClean="0"/>
              <a:t>Gott </a:t>
            </a:r>
            <a:r>
              <a:rPr lang="de-DE" dirty="0"/>
              <a:t>ist nahe und Gott ist </a:t>
            </a:r>
            <a:r>
              <a:rPr lang="de-DE" dirty="0" smtClean="0"/>
              <a:t>zugleich </a:t>
            </a:r>
            <a:r>
              <a:rPr lang="de-DE" dirty="0"/>
              <a:t>fern und verborgen.		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Gott </a:t>
            </a:r>
            <a:r>
              <a:rPr lang="de-DE" b="1" dirty="0"/>
              <a:t>als Hirte, als Mutter, </a:t>
            </a:r>
            <a:r>
              <a:rPr lang="de-DE" b="1" dirty="0" smtClean="0"/>
              <a:t>als </a:t>
            </a:r>
            <a:r>
              <a:rPr lang="de-DE" b="1" dirty="0"/>
              <a:t>Arzt, als Retter, </a:t>
            </a:r>
            <a:r>
              <a:rPr lang="de-DE" b="1" dirty="0" smtClean="0"/>
              <a:t>als</a:t>
            </a:r>
            <a:r>
              <a:rPr lang="de-CH" b="1" dirty="0"/>
              <a:t> </a:t>
            </a:r>
            <a:r>
              <a:rPr lang="de-DE" b="1" dirty="0" smtClean="0"/>
              <a:t>Herrscher</a:t>
            </a:r>
            <a:r>
              <a:rPr lang="de-DE" b="1" dirty="0"/>
              <a:t>, als Richter, als </a:t>
            </a:r>
            <a:r>
              <a:rPr lang="de-DE" b="1" dirty="0" smtClean="0"/>
              <a:t>Barmherziger</a:t>
            </a:r>
            <a:r>
              <a:rPr lang="de-DE" b="1" dirty="0"/>
              <a:t>.</a:t>
            </a:r>
            <a:endParaRPr lang="de-CH" b="1" dirty="0"/>
          </a:p>
          <a:p>
            <a:endParaRPr lang="de-CH" dirty="0"/>
          </a:p>
          <a:p>
            <a:pPr marL="0" indent="0">
              <a:buNone/>
            </a:pPr>
            <a:r>
              <a:rPr lang="de-DE" dirty="0" smtClean="0"/>
              <a:t>						</a:t>
            </a:r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16146" r="51475" b="20833"/>
          <a:stretch/>
        </p:blipFill>
        <p:spPr bwMode="auto">
          <a:xfrm>
            <a:off x="7556500" y="1638300"/>
            <a:ext cx="4064000" cy="46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7. Gott	, verborgen in Weisheit und Vernunft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5323" y="2133600"/>
            <a:ext cx="9829799" cy="3777622"/>
          </a:xfrm>
        </p:spPr>
        <p:txBody>
          <a:bodyPr/>
          <a:lstStyle/>
          <a:p>
            <a:r>
              <a:rPr lang="de-CH" dirty="0"/>
              <a:t>Weisheit: Buch der Sprüche, </a:t>
            </a:r>
            <a:r>
              <a:rPr lang="de-CH" dirty="0" err="1"/>
              <a:t>Kohelet</a:t>
            </a:r>
            <a:r>
              <a:rPr lang="de-CH" dirty="0"/>
              <a:t>/Prediger	</a:t>
            </a:r>
            <a:r>
              <a:rPr lang="de-CH" dirty="0" smtClean="0"/>
              <a:t>	</a:t>
            </a:r>
            <a:endParaRPr lang="de-CH" b="1" dirty="0"/>
          </a:p>
          <a:p>
            <a:r>
              <a:rPr lang="de-CH" dirty="0"/>
              <a:t>Gottes Sache wird verhandelt im Gewand </a:t>
            </a:r>
            <a:r>
              <a:rPr lang="de-CH" dirty="0" smtClean="0"/>
              <a:t>des</a:t>
            </a:r>
            <a:r>
              <a:rPr lang="de-CH" dirty="0"/>
              <a:t> </a:t>
            </a:r>
            <a:r>
              <a:rPr lang="de-CH" dirty="0" smtClean="0"/>
              <a:t>gesunden </a:t>
            </a:r>
            <a:r>
              <a:rPr lang="de-CH" dirty="0"/>
              <a:t>Menschenverstandes und der Tradition	</a:t>
            </a:r>
            <a:r>
              <a:rPr lang="de-CH" b="1" dirty="0" smtClean="0"/>
              <a:t>    </a:t>
            </a:r>
          </a:p>
          <a:p>
            <a:pPr marL="0" indent="0">
              <a:buNone/>
            </a:pPr>
            <a:r>
              <a:rPr lang="de-CH" b="1" dirty="0"/>
              <a:t>	</a:t>
            </a:r>
            <a:r>
              <a:rPr lang="de-CH" b="1" dirty="0" smtClean="0"/>
              <a:t>											</a:t>
            </a:r>
            <a:r>
              <a:rPr lang="de-CH" b="1" dirty="0"/>
              <a:t> Gott als nicht personaler Geist im </a:t>
            </a:r>
            <a:r>
              <a:rPr lang="de-CH" b="1" dirty="0" smtClean="0"/>
              <a:t>													 alltäglichen Handeln</a:t>
            </a:r>
          </a:p>
          <a:p>
            <a:pPr marL="0" indent="0">
              <a:buNone/>
            </a:pPr>
            <a:r>
              <a:rPr lang="de-CH" b="1" dirty="0"/>
              <a:t>	</a:t>
            </a:r>
            <a:r>
              <a:rPr lang="de-CH" b="1" dirty="0" smtClean="0"/>
              <a:t>											 </a:t>
            </a:r>
            <a:r>
              <a:rPr lang="de-CH" b="1" dirty="0"/>
              <a:t>Sophia (Weisheit)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644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1. Der Gott der Väter</a:t>
            </a:r>
            <a:r>
              <a:rPr lang="de-DE" dirty="0"/>
              <a:t> – Nomadenzeit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6500" y="2133600"/>
            <a:ext cx="10298112" cy="3777622"/>
          </a:xfrm>
        </p:spPr>
        <p:txBody>
          <a:bodyPr/>
          <a:lstStyle/>
          <a:p>
            <a:r>
              <a:rPr lang="de-DE" dirty="0"/>
              <a:t>„Ich bin der Gott Abrahams, Isaaks und Jakobs“		</a:t>
            </a:r>
            <a:r>
              <a:rPr lang="de-DE" dirty="0" smtClean="0"/>
              <a:t>		</a:t>
            </a:r>
            <a:r>
              <a:rPr lang="de-DE" b="1" dirty="0" smtClean="0"/>
              <a:t>Gott </a:t>
            </a:r>
            <a:r>
              <a:rPr lang="de-DE" b="1" dirty="0"/>
              <a:t>Abrahams </a:t>
            </a:r>
            <a:endParaRPr lang="de-CH" b="1" dirty="0"/>
          </a:p>
          <a:p>
            <a:r>
              <a:rPr lang="de-DE" dirty="0"/>
              <a:t>Genesis12-50							</a:t>
            </a:r>
            <a:r>
              <a:rPr lang="de-DE" dirty="0" smtClean="0"/>
              <a:t>						</a:t>
            </a:r>
            <a:r>
              <a:rPr lang="de-DE" b="1" dirty="0" smtClean="0"/>
              <a:t>Gott </a:t>
            </a:r>
            <a:r>
              <a:rPr lang="de-DE" b="1" dirty="0"/>
              <a:t>Isaaks</a:t>
            </a:r>
            <a:endParaRPr lang="de-CH" b="1" dirty="0"/>
          </a:p>
          <a:p>
            <a:r>
              <a:rPr lang="de-DE" dirty="0"/>
              <a:t>Gott spricht direkt mit Worten, durch </a:t>
            </a:r>
            <a:r>
              <a:rPr lang="de-DE" dirty="0" smtClean="0"/>
              <a:t>Träume, mit </a:t>
            </a:r>
            <a:r>
              <a:rPr lang="de-DE" dirty="0"/>
              <a:t>Boten. 	</a:t>
            </a:r>
            <a:r>
              <a:rPr lang="de-DE" dirty="0" smtClean="0"/>
              <a:t>	</a:t>
            </a:r>
            <a:r>
              <a:rPr lang="de-DE" b="1" dirty="0" smtClean="0"/>
              <a:t>Gott </a:t>
            </a:r>
            <a:r>
              <a:rPr lang="de-DE" b="1" dirty="0"/>
              <a:t>Jakobs</a:t>
            </a:r>
            <a:r>
              <a:rPr lang="de-DE" dirty="0"/>
              <a:t>	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DE" dirty="0" smtClean="0"/>
              <a:t>	Gott </a:t>
            </a:r>
            <a:r>
              <a:rPr lang="de-DE" dirty="0"/>
              <a:t>führt die Väter zu den Brunnen und </a:t>
            </a:r>
            <a:r>
              <a:rPr lang="de-DE" dirty="0" smtClean="0"/>
              <a:t>guter</a:t>
            </a:r>
            <a:r>
              <a:rPr lang="de-CH" dirty="0"/>
              <a:t> </a:t>
            </a:r>
            <a:r>
              <a:rPr lang="de-DE" dirty="0" smtClean="0"/>
              <a:t>Weide </a:t>
            </a:r>
            <a:r>
              <a:rPr lang="de-DE" dirty="0"/>
              <a:t>– Er sichert das Überleben des </a:t>
            </a:r>
            <a:r>
              <a:rPr lang="de-DE" dirty="0" smtClean="0"/>
              <a:t>	Stammes</a:t>
            </a:r>
            <a:r>
              <a:rPr lang="de-DE" dirty="0"/>
              <a:t>.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7163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92" y="469656"/>
            <a:ext cx="4079631" cy="57726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20210" y="2894330"/>
            <a:ext cx="328532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Ikone der heiligen Weisheit, Kiew</a:t>
            </a:r>
            <a:endParaRPr lang="de-CH" dirty="0"/>
          </a:p>
          <a:p>
            <a:r>
              <a:rPr lang="de-DE" b="1" dirty="0"/>
              <a:t> 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8558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31723" y="2306028"/>
            <a:ext cx="2936631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Die Weisheit mit dem Buch der Sprüche Salomos in der Hand in einer mittelalterlichen Darstellung. </a:t>
            </a:r>
            <a:r>
              <a:rPr lang="de-DE" b="1" dirty="0"/>
              <a:t> 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7" y="717671"/>
            <a:ext cx="4472354" cy="46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4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16712" y="2320740"/>
            <a:ext cx="3217985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Gott als Eros</a:t>
            </a:r>
          </a:p>
          <a:p>
            <a:endParaRPr lang="de-CH" dirty="0"/>
          </a:p>
          <a:p>
            <a:r>
              <a:rPr lang="de-CH" dirty="0" smtClean="0"/>
              <a:t>Im </a:t>
            </a:r>
            <a:r>
              <a:rPr lang="de-CH" dirty="0"/>
              <a:t>Hohelied der Liebe finden sich in der </a:t>
            </a:r>
            <a:r>
              <a:rPr lang="de-CH" dirty="0" smtClean="0"/>
              <a:t>auch </a:t>
            </a:r>
            <a:r>
              <a:rPr lang="de-CH" dirty="0"/>
              <a:t>sehr irdisch-erotische Liebeslieder. Bildquelle: Uni Leipzig</a:t>
            </a:r>
            <a:endParaRPr lang="de-CH" dirty="0">
              <a:effectLst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83" y="832338"/>
            <a:ext cx="35147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3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8. Gott als Tröster im Exil/der Diaspora (Zerstreuung)	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Jesaia 40-66</a:t>
            </a:r>
          </a:p>
          <a:p>
            <a:r>
              <a:rPr lang="de-CH" dirty="0"/>
              <a:t>Gott spricht durch die Propheten, Ezechiel	</a:t>
            </a:r>
            <a:r>
              <a:rPr lang="de-CH" dirty="0" smtClean="0"/>
              <a:t>		 	 </a:t>
            </a:r>
            <a:r>
              <a:rPr lang="de-CH" b="1" dirty="0" smtClean="0"/>
              <a:t>Tröster</a:t>
            </a:r>
          </a:p>
          <a:p>
            <a:r>
              <a:rPr lang="de-CH" dirty="0" smtClean="0"/>
              <a:t>Gott lässt ab vom Gericht und verspricht dem 	zerstreuten Israel seine Hilfe und Rückkehr aus dem Exil, Esra/Nehemia</a:t>
            </a:r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2212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9. Gott als Schöpfer der ganzen Welt	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Genesis 1-11							   </a:t>
            </a:r>
            <a:r>
              <a:rPr lang="de-DE" dirty="0" smtClean="0"/>
              <a:t>						</a:t>
            </a:r>
            <a:r>
              <a:rPr lang="de-DE" b="1" dirty="0" smtClean="0"/>
              <a:t>Schöpfer</a:t>
            </a:r>
            <a:endParaRPr lang="de-CH" b="1" dirty="0"/>
          </a:p>
          <a:p>
            <a:r>
              <a:rPr lang="de-DE" dirty="0"/>
              <a:t>Gott spricht, im schöpferischen Wort liegt seine Macht</a:t>
            </a:r>
            <a:endParaRPr lang="de-CH" dirty="0"/>
          </a:p>
          <a:p>
            <a:r>
              <a:rPr lang="de-DE" dirty="0"/>
              <a:t>Psalmen	</a:t>
            </a:r>
            <a:endParaRPr lang="de-CH" dirty="0"/>
          </a:p>
          <a:p>
            <a:r>
              <a:rPr lang="de-DE" dirty="0"/>
              <a:t>Gott ist allen andern Göttern überlegen. Er allein </a:t>
            </a:r>
            <a:r>
              <a:rPr lang="de-DE" dirty="0" smtClean="0"/>
              <a:t>schafft</a:t>
            </a:r>
            <a:r>
              <a:rPr lang="de-DE" dirty="0"/>
              <a:t> </a:t>
            </a:r>
            <a:r>
              <a:rPr lang="de-DE" dirty="0" smtClean="0"/>
              <a:t>die </a:t>
            </a:r>
            <a:r>
              <a:rPr lang="de-DE" dirty="0"/>
              <a:t>ganze Welt. Hiob 38-41</a:t>
            </a:r>
            <a:endParaRPr lang="de-CH" dirty="0"/>
          </a:p>
          <a:p>
            <a:r>
              <a:rPr lang="de-DE" dirty="0"/>
              <a:t>Wurzeln des Monotheismus werden entfaltet.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7638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164838" y="2572072"/>
            <a:ext cx="2215661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Gott als Schöpfer des Universums in einer </a:t>
            </a:r>
            <a:r>
              <a:rPr lang="de-CH" dirty="0" smtClean="0"/>
              <a:t>Miniatur </a:t>
            </a:r>
            <a:r>
              <a:rPr lang="de-CH" dirty="0"/>
              <a:t>aus dem 15. </a:t>
            </a:r>
            <a:r>
              <a:rPr lang="de-CH" dirty="0" smtClean="0"/>
              <a:t>Jh. Quelle</a:t>
            </a:r>
            <a:r>
              <a:rPr lang="de-CH" dirty="0"/>
              <a:t>: Uni Leipzig</a:t>
            </a:r>
            <a:endParaRPr lang="de-CH" dirty="0">
              <a:effectLst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00" y="487501"/>
            <a:ext cx="4476384" cy="60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4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10. Gott als Weltenrichter und Schöpfer einen </a:t>
            </a:r>
            <a:r>
              <a:rPr lang="de-DE" b="1" dirty="0" smtClean="0"/>
              <a:t>neuen </a:t>
            </a:r>
            <a:r>
              <a:rPr lang="de-DE" b="1" dirty="0"/>
              <a:t>Welt (Apokalyptik)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Daniel								  </a:t>
            </a:r>
            <a:r>
              <a:rPr lang="de-DE" dirty="0" smtClean="0"/>
              <a:t>					</a:t>
            </a:r>
            <a:r>
              <a:rPr lang="de-DE" b="1" dirty="0" smtClean="0"/>
              <a:t>Weltenrichter</a:t>
            </a:r>
            <a:r>
              <a:rPr lang="de-DE" b="1" dirty="0"/>
              <a:t>	</a:t>
            </a:r>
            <a:endParaRPr lang="de-CH" b="1" dirty="0"/>
          </a:p>
          <a:p>
            <a:r>
              <a:rPr lang="de-DE" dirty="0"/>
              <a:t>Gott droht der angeblich dem Bösen verfallenen </a:t>
            </a:r>
            <a:r>
              <a:rPr lang="de-DE" dirty="0" smtClean="0"/>
              <a:t>Welt </a:t>
            </a:r>
            <a:r>
              <a:rPr lang="de-DE" dirty="0"/>
              <a:t>mit einer endgültigen Katastrophe und </a:t>
            </a:r>
            <a:r>
              <a:rPr lang="de-DE" dirty="0" smtClean="0"/>
              <a:t>verspricht</a:t>
            </a:r>
            <a:r>
              <a:rPr lang="de-CH" dirty="0"/>
              <a:t> </a:t>
            </a:r>
            <a:r>
              <a:rPr lang="de-DE" dirty="0" smtClean="0"/>
              <a:t>die </a:t>
            </a:r>
            <a:r>
              <a:rPr lang="de-DE" dirty="0"/>
              <a:t>Erschaffung einer neuen Welt.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046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243" t="22117" r="2261" b="5737"/>
          <a:stretch/>
        </p:blipFill>
        <p:spPr>
          <a:xfrm>
            <a:off x="3048518" y="457200"/>
            <a:ext cx="5689082" cy="59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4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597598" y="5380672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Männliche Figurine von </a:t>
            </a:r>
            <a:r>
              <a:rPr lang="de-CH" i="1" dirty="0"/>
              <a:t>Tell </a:t>
            </a:r>
            <a:r>
              <a:rPr lang="de-CH" i="1" dirty="0" smtClean="0"/>
              <a:t>es-Safi (Siedlungshügel östlich </a:t>
            </a:r>
            <a:r>
              <a:rPr lang="de-CH" i="1" dirty="0"/>
              <a:t>der Stadt </a:t>
            </a:r>
            <a:r>
              <a:rPr lang="de-CH" i="1" dirty="0" err="1"/>
              <a:t>Aschdod</a:t>
            </a:r>
            <a:r>
              <a:rPr lang="de-CH" i="1" dirty="0"/>
              <a:t> in </a:t>
            </a:r>
            <a:r>
              <a:rPr lang="de-CH" i="1" dirty="0" smtClean="0"/>
              <a:t>Israel</a:t>
            </a:r>
            <a:r>
              <a:rPr lang="de-CH" i="1" dirty="0"/>
              <a:t>)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04" y="1763712"/>
            <a:ext cx="2531555" cy="36957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1786731"/>
            <a:ext cx="3912643" cy="3649662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67524" y="482822"/>
            <a:ext cx="8911687" cy="1280890"/>
          </a:xfrm>
        </p:spPr>
        <p:txBody>
          <a:bodyPr>
            <a:normAutofit/>
          </a:bodyPr>
          <a:lstStyle/>
          <a:p>
            <a:r>
              <a:rPr lang="de-CH" dirty="0" err="1" smtClean="0"/>
              <a:t>Teraphim</a:t>
            </a:r>
            <a:r>
              <a:rPr lang="de-CH" dirty="0" smtClean="0"/>
              <a:t>/</a:t>
            </a:r>
            <a:r>
              <a:rPr lang="de-CH" dirty="0" err="1" smtClean="0"/>
              <a:t>Terafim</a:t>
            </a:r>
            <a:r>
              <a:rPr lang="de-CH" dirty="0"/>
              <a:t>: </a:t>
            </a:r>
            <a:r>
              <a:rPr lang="de-CH" dirty="0" smtClean="0"/>
              <a:t>Hausgötter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9295161" y="2180401"/>
            <a:ext cx="2336800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Als </a:t>
            </a:r>
            <a:r>
              <a:rPr lang="de-CH" dirty="0" err="1"/>
              <a:t>Teraphim</a:t>
            </a:r>
            <a:r>
              <a:rPr lang="de-CH" dirty="0"/>
              <a:t> (</a:t>
            </a:r>
            <a:r>
              <a:rPr lang="de-CH" dirty="0" err="1"/>
              <a:t>hebr.</a:t>
            </a:r>
            <a:r>
              <a:rPr lang="de-CH" dirty="0"/>
              <a:t> </a:t>
            </a:r>
            <a:r>
              <a:rPr lang="he-IL" dirty="0"/>
              <a:t>תְּרָפִים </a:t>
            </a:r>
            <a:r>
              <a:rPr lang="de-CH" dirty="0" smtClean="0"/>
              <a:t> </a:t>
            </a:r>
            <a:r>
              <a:rPr lang="de-CH" dirty="0" err="1" smtClean="0"/>
              <a:t>trafím</a:t>
            </a:r>
            <a:r>
              <a:rPr lang="de-CH" dirty="0"/>
              <a:t>) bezeichnet man ein Bild oder eine leicht </a:t>
            </a:r>
            <a:r>
              <a:rPr lang="de-CH" dirty="0" smtClean="0"/>
              <a:t>transportable </a:t>
            </a:r>
            <a:r>
              <a:rPr lang="de-CH" dirty="0"/>
              <a:t>Figur eines Familiengottes semitischer Nomaden.</a:t>
            </a:r>
          </a:p>
        </p:txBody>
      </p:sp>
    </p:spTree>
    <p:extLst>
      <p:ext uri="{BB962C8B-B14F-4D97-AF65-F5344CB8AC3E}">
        <p14:creationId xmlns:p14="http://schemas.microsoft.com/office/powerpoint/2010/main" val="27086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743449" y="2583485"/>
            <a:ext cx="2133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Laban sucht die </a:t>
            </a:r>
            <a:r>
              <a:rPr lang="de-CH" dirty="0" err="1"/>
              <a:t>Terafim</a:t>
            </a:r>
            <a:r>
              <a:rPr lang="de-CH" dirty="0"/>
              <a:t> (</a:t>
            </a:r>
            <a:r>
              <a:rPr lang="de-CH" dirty="0" err="1"/>
              <a:t>Wenzelsbibel</a:t>
            </a:r>
            <a:r>
              <a:rPr lang="de-CH" dirty="0"/>
              <a:t>; 14. Jh.).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96" y="609600"/>
            <a:ext cx="4569974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4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34400" y="1638300"/>
            <a:ext cx="2590800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Rahel</a:t>
            </a:r>
            <a:r>
              <a:rPr lang="it-IT" dirty="0" smtClean="0"/>
              <a:t> </a:t>
            </a:r>
            <a:r>
              <a:rPr lang="it-IT" dirty="0" err="1" smtClean="0"/>
              <a:t>sitzt</a:t>
            </a:r>
            <a:r>
              <a:rPr lang="it-IT" dirty="0" smtClean="0"/>
              <a:t> </a:t>
            </a:r>
            <a:r>
              <a:rPr lang="it-IT" dirty="0" err="1" smtClean="0"/>
              <a:t>auf</a:t>
            </a:r>
            <a:r>
              <a:rPr lang="it-IT" dirty="0" smtClean="0"/>
              <a:t> </a:t>
            </a:r>
            <a:r>
              <a:rPr lang="it-IT" dirty="0" err="1" smtClean="0"/>
              <a:t>den</a:t>
            </a:r>
            <a:r>
              <a:rPr lang="it-IT" dirty="0" smtClean="0"/>
              <a:t> </a:t>
            </a:r>
            <a:r>
              <a:rPr lang="it-IT" dirty="0" err="1" smtClean="0"/>
              <a:t>Terafim</a:t>
            </a:r>
            <a:endParaRPr lang="it-IT" dirty="0" smtClean="0"/>
          </a:p>
          <a:p>
            <a:r>
              <a:rPr lang="it-IT" dirty="0" err="1" smtClean="0"/>
              <a:t>Aus</a:t>
            </a:r>
            <a:r>
              <a:rPr lang="it-IT" dirty="0" smtClean="0"/>
              <a:t>: </a:t>
            </a:r>
            <a:r>
              <a:rPr lang="it-IT" dirty="0" err="1" smtClean="0"/>
              <a:t>Fresken</a:t>
            </a:r>
            <a:r>
              <a:rPr lang="it-IT" dirty="0" smtClean="0"/>
              <a:t> </a:t>
            </a:r>
            <a:r>
              <a:rPr lang="it-IT" dirty="0" err="1" smtClean="0"/>
              <a:t>zu</a:t>
            </a:r>
            <a:r>
              <a:rPr lang="it-IT" dirty="0" smtClean="0"/>
              <a:t> </a:t>
            </a:r>
            <a:r>
              <a:rPr lang="it-IT" dirty="0" err="1" smtClean="0"/>
              <a:t>biblischen</a:t>
            </a:r>
            <a:r>
              <a:rPr lang="it-IT" dirty="0" smtClean="0"/>
              <a:t> </a:t>
            </a:r>
            <a:r>
              <a:rPr lang="it-IT" dirty="0" err="1" smtClean="0"/>
              <a:t>Szenen</a:t>
            </a:r>
            <a:r>
              <a:rPr lang="it-IT" dirty="0" smtClean="0"/>
              <a:t> </a:t>
            </a:r>
            <a:r>
              <a:rPr lang="it-IT" dirty="0" err="1" smtClean="0"/>
              <a:t>im</a:t>
            </a:r>
            <a:r>
              <a:rPr lang="it-IT" dirty="0" smtClean="0"/>
              <a:t> </a:t>
            </a:r>
            <a:r>
              <a:rPr lang="it-IT" dirty="0" err="1" smtClean="0"/>
              <a:t>Bischofspalast</a:t>
            </a:r>
            <a:r>
              <a:rPr lang="it-IT" dirty="0" smtClean="0"/>
              <a:t> von Udine, 1726-1728</a:t>
            </a:r>
          </a:p>
          <a:p>
            <a:endParaRPr lang="it-IT" dirty="0"/>
          </a:p>
          <a:p>
            <a:r>
              <a:rPr lang="it-IT" dirty="0" smtClean="0"/>
              <a:t>von</a:t>
            </a:r>
          </a:p>
          <a:p>
            <a:r>
              <a:rPr lang="it-IT" dirty="0" smtClean="0"/>
              <a:t>Giovanni Battista Tiepolo (1696-1770)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00" y="990600"/>
            <a:ext cx="684744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3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168887" y="2554869"/>
            <a:ext cx="20701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Jakobs Traum (</a:t>
            </a:r>
            <a:r>
              <a:rPr lang="de-CH" dirty="0" err="1"/>
              <a:t>Mosaner</a:t>
            </a:r>
            <a:r>
              <a:rPr lang="de-CH" dirty="0"/>
              <a:t> </a:t>
            </a:r>
            <a:r>
              <a:rPr lang="de-CH" dirty="0" err="1"/>
              <a:t>Psalterfragment</a:t>
            </a:r>
            <a:r>
              <a:rPr lang="de-CH" dirty="0"/>
              <a:t>; 12. Jh.).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3927"/>
            <a:ext cx="4025900" cy="62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7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37599" y="2146300"/>
            <a:ext cx="213483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„Wiener Genesis": </a:t>
            </a:r>
            <a:r>
              <a:rPr lang="de-CH" b="1" i="1" dirty="0"/>
              <a:t>Verheißung an Abraham</a:t>
            </a:r>
            <a:r>
              <a:rPr lang="de-CH" dirty="0"/>
              <a:t>; 6. </a:t>
            </a:r>
            <a:r>
              <a:rPr lang="de-CH" dirty="0" smtClean="0"/>
              <a:t>Jh. 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7" y="1100614"/>
            <a:ext cx="5715000" cy="35687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24307" y="5072566"/>
            <a:ext cx="928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Wiener Genesis (Wien, Österreichische Nationalbibliothek, </a:t>
            </a:r>
            <a:r>
              <a:rPr lang="de-CH" dirty="0" err="1"/>
              <a:t>cod</a:t>
            </a:r>
            <a:r>
              <a:rPr lang="de-CH" dirty="0"/>
              <a:t>. </a:t>
            </a:r>
            <a:r>
              <a:rPr lang="de-CH" dirty="0" err="1"/>
              <a:t>theol</a:t>
            </a:r>
            <a:r>
              <a:rPr lang="de-CH" dirty="0"/>
              <a:t>. </a:t>
            </a:r>
            <a:r>
              <a:rPr lang="de-CH" dirty="0" err="1"/>
              <a:t>gr.</a:t>
            </a:r>
            <a:r>
              <a:rPr lang="de-CH" dirty="0"/>
              <a:t> 31) ist eine illuminierte Handschrift, die wahrscheinlich in Syrien in der ersten Hälfte des 6. Jahrhunderts gefertigt wurde. Sie gehört zu den ältesten gut erhaltenen illustrierten biblischen Kodizes. </a:t>
            </a:r>
          </a:p>
        </p:txBody>
      </p:sp>
    </p:spTree>
    <p:extLst>
      <p:ext uri="{BB962C8B-B14F-4D97-AF65-F5344CB8AC3E}">
        <p14:creationId xmlns:p14="http://schemas.microsoft.com/office/powerpoint/2010/main" val="192356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347200" y="2044700"/>
            <a:ext cx="217201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„Wiener Genesis": </a:t>
            </a:r>
            <a:r>
              <a:rPr lang="de-CH" b="1" i="1" dirty="0" smtClean="0"/>
              <a:t>Rebekka am Brunnen</a:t>
            </a:r>
            <a:r>
              <a:rPr lang="de-CH" dirty="0" smtClean="0"/>
              <a:t>; </a:t>
            </a:r>
            <a:r>
              <a:rPr lang="de-CH" dirty="0"/>
              <a:t>6. </a:t>
            </a:r>
            <a:r>
              <a:rPr lang="de-CH" dirty="0" smtClean="0"/>
              <a:t>Jh. 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1805568" y="5195230"/>
            <a:ext cx="928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Wiener Genesis (Wien, Österreichische Nationalbibliothek, </a:t>
            </a:r>
            <a:r>
              <a:rPr lang="de-CH" dirty="0" err="1"/>
              <a:t>cod</a:t>
            </a:r>
            <a:r>
              <a:rPr lang="de-CH" dirty="0"/>
              <a:t>. </a:t>
            </a:r>
            <a:r>
              <a:rPr lang="de-CH" dirty="0" err="1"/>
              <a:t>theol</a:t>
            </a:r>
            <a:r>
              <a:rPr lang="de-CH" dirty="0"/>
              <a:t>. </a:t>
            </a:r>
            <a:r>
              <a:rPr lang="de-CH" dirty="0" err="1"/>
              <a:t>gr.</a:t>
            </a:r>
            <a:r>
              <a:rPr lang="de-CH" dirty="0"/>
              <a:t> 31) ist eine illuminierte Handschrift, die wahrscheinlich in Syrien in der ersten Hälfte des 6. Jahrhunderts gefertigt wurde. Sie gehört zu den ältesten gut erhaltenen illustrierten biblischen Kodizes.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56" y="500258"/>
            <a:ext cx="7216588" cy="43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1484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512</Words>
  <Application>Microsoft Office PowerPoint</Application>
  <PresentationFormat>Breitbild</PresentationFormat>
  <Paragraphs>83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Fetzen</vt:lpstr>
      <vt:lpstr>Gottesbilder im AT </vt:lpstr>
      <vt:lpstr>1. Der Gott der Väter – Nomadenzeit</vt:lpstr>
      <vt:lpstr>PowerPoint-Präsentation</vt:lpstr>
      <vt:lpstr>Teraphim/Terafim: Hausgötter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Der Gott der Befreiung und der Wüstenwanderung   </vt:lpstr>
      <vt:lpstr>PowerPoint-Präsentation</vt:lpstr>
      <vt:lpstr>PowerPoint-Präsentation</vt:lpstr>
      <vt:lpstr>3. Der Gott der Thora</vt:lpstr>
      <vt:lpstr>PowerPoint-Präsentation</vt:lpstr>
      <vt:lpstr>PowerPoint-Präsentation</vt:lpstr>
      <vt:lpstr>4. Der National-Gott Israels </vt:lpstr>
      <vt:lpstr>5. Der Gott der Propheten </vt:lpstr>
      <vt:lpstr>6. Gott als Du, als persönliches Gegenüber </vt:lpstr>
      <vt:lpstr>7. Gott , verborgen in Weisheit und Vernunft </vt:lpstr>
      <vt:lpstr>PowerPoint-Präsentation</vt:lpstr>
      <vt:lpstr>PowerPoint-Präsentation</vt:lpstr>
      <vt:lpstr>PowerPoint-Präsentation</vt:lpstr>
      <vt:lpstr>8. Gott als Tröster im Exil/der Diaspora (Zerstreuung)  </vt:lpstr>
      <vt:lpstr>9. Gott als Schöpfer der ganzen Welt </vt:lpstr>
      <vt:lpstr>PowerPoint-Präsentation</vt:lpstr>
      <vt:lpstr>10. Gott als Weltenrichter und Schöpfer einen neuen Welt (Apokalyptik)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Weisheit im Alten Testament</dc:title>
  <dc:creator>Cornelia Nussberger</dc:creator>
  <cp:lastModifiedBy>Bieri Annemarie</cp:lastModifiedBy>
  <cp:revision>48</cp:revision>
  <dcterms:created xsi:type="dcterms:W3CDTF">2018-01-22T16:54:09Z</dcterms:created>
  <dcterms:modified xsi:type="dcterms:W3CDTF">2018-08-21T11:11:13Z</dcterms:modified>
</cp:coreProperties>
</file>