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7"/>
  </p:notesMasterIdLst>
  <p:handoutMasterIdLst>
    <p:handoutMasterId r:id="rId18"/>
  </p:handoutMasterIdLst>
  <p:sldIdLst>
    <p:sldId id="256" r:id="rId3"/>
    <p:sldId id="260" r:id="rId4"/>
    <p:sldId id="278" r:id="rId5"/>
    <p:sldId id="263" r:id="rId6"/>
    <p:sldId id="261" r:id="rId7"/>
    <p:sldId id="265" r:id="rId8"/>
    <p:sldId id="280" r:id="rId9"/>
    <p:sldId id="269" r:id="rId10"/>
    <p:sldId id="270" r:id="rId11"/>
    <p:sldId id="271" r:id="rId12"/>
    <p:sldId id="274" r:id="rId13"/>
    <p:sldId id="279" r:id="rId14"/>
    <p:sldId id="272" r:id="rId15"/>
    <p:sldId id="276" r:id="rId16"/>
  </p:sldIdLst>
  <p:sldSz cx="9144000" cy="6858000" type="screen4x3"/>
  <p:notesSz cx="6735763" cy="98663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05">
          <p15:clr>
            <a:srgbClr val="A4A3A4"/>
          </p15:clr>
        </p15:guide>
        <p15:guide id="2" orient="horz" pos="3252">
          <p15:clr>
            <a:srgbClr val="A4A3A4"/>
          </p15:clr>
        </p15:guide>
        <p15:guide id="3" orient="horz" pos="771">
          <p15:clr>
            <a:srgbClr val="A4A3A4"/>
          </p15:clr>
        </p15:guide>
        <p15:guide id="4" orient="horz" pos="164">
          <p15:clr>
            <a:srgbClr val="A4A3A4"/>
          </p15:clr>
        </p15:guide>
        <p15:guide id="5" orient="horz" pos="1278">
          <p15:clr>
            <a:srgbClr val="A4A3A4"/>
          </p15:clr>
        </p15:guide>
        <p15:guide id="6" orient="horz" pos="2387">
          <p15:clr>
            <a:srgbClr val="A4A3A4"/>
          </p15:clr>
        </p15:guide>
        <p15:guide id="7" orient="horz" pos="3922">
          <p15:clr>
            <a:srgbClr val="A4A3A4"/>
          </p15:clr>
        </p15:guide>
        <p15:guide id="8" orient="horz" pos="1071">
          <p15:clr>
            <a:srgbClr val="A4A3A4"/>
          </p15:clr>
        </p15:guide>
        <p15:guide id="9" orient="horz" pos="1162">
          <p15:clr>
            <a:srgbClr val="A4A3A4"/>
          </p15:clr>
        </p15:guide>
        <p15:guide id="10" pos="3474">
          <p15:clr>
            <a:srgbClr val="A4A3A4"/>
          </p15:clr>
        </p15:guide>
        <p15:guide id="11" pos="5396">
          <p15:clr>
            <a:srgbClr val="A4A3A4"/>
          </p15:clr>
        </p15:guide>
        <p15:guide id="12" pos="539">
          <p15:clr>
            <a:srgbClr val="A4A3A4"/>
          </p15:clr>
        </p15:guide>
        <p15:guide id="13" pos="5225">
          <p15:clr>
            <a:srgbClr val="A4A3A4"/>
          </p15:clr>
        </p15:guide>
        <p15:guide id="14" pos="3324">
          <p15:clr>
            <a:srgbClr val="A4A3A4"/>
          </p15:clr>
        </p15:guide>
        <p15:guide id="15" pos="374">
          <p15:clr>
            <a:srgbClr val="A4A3A4"/>
          </p15:clr>
        </p15:guide>
        <p15:guide id="16" pos="2303">
          <p15:clr>
            <a:srgbClr val="A4A3A4"/>
          </p15:clr>
        </p15:guide>
        <p15:guide id="17" pos="24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3567" autoAdjust="0"/>
  </p:normalViewPr>
  <p:slideViewPr>
    <p:cSldViewPr showGuides="1">
      <p:cViewPr varScale="1">
        <p:scale>
          <a:sx n="103" d="100"/>
          <a:sy n="103" d="100"/>
        </p:scale>
        <p:origin x="1638" y="114"/>
      </p:cViewPr>
      <p:guideLst>
        <p:guide orient="horz" pos="3505"/>
        <p:guide orient="horz" pos="3252"/>
        <p:guide orient="horz" pos="771"/>
        <p:guide orient="horz" pos="164"/>
        <p:guide orient="horz" pos="1278"/>
        <p:guide orient="horz" pos="2387"/>
        <p:guide orient="horz" pos="3922"/>
        <p:guide orient="horz" pos="1071"/>
        <p:guide orient="horz" pos="1162"/>
        <p:guide pos="3474"/>
        <p:guide pos="5396"/>
        <p:guide pos="539"/>
        <p:guide pos="5225"/>
        <p:guide pos="3324"/>
        <p:guide pos="374"/>
        <p:guide pos="2303"/>
        <p:guide pos="24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2268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C9A93093-DD07-4EB8-9265-B59CAC99B9A4}" type="datetimeFigureOut">
              <a:rPr lang="de-CH" smtClean="0"/>
              <a:t>25.03.2021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0" cy="49502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F65BB7EE-3DCB-4635-9EDD-75C3C35D4CD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58729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3FC515EF-21D0-4831-955F-3A8E42BE88DC}" type="datetimeFigureOut">
              <a:rPr lang="de-CH" smtClean="0"/>
              <a:pPr/>
              <a:t>25.03.2021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54" tIns="45377" rIns="90754" bIns="45377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4BC6563C-F6A4-4776-B5C3-7A051607615D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3008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2718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1096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4305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12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11145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4301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14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7616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5230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5121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5875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07330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079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0710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57181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6563C-F6A4-4776-B5C3-7A051607615D}" type="slidenum">
              <a:rPr lang="de-CH" smtClean="0"/>
              <a:pPr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3265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583200" y="1692000"/>
            <a:ext cx="7977600" cy="386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842400" y="1926000"/>
            <a:ext cx="7441200" cy="136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Textmasterformate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35200" y="3726000"/>
            <a:ext cx="7439025" cy="14365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de-CH" dirty="0"/>
              <a:t>Durch klicken Untertitel hinzufügen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0"/>
          </p:nvPr>
        </p:nvSpPr>
        <p:spPr>
          <a:xfrm>
            <a:off x="583200" y="1692000"/>
            <a:ext cx="7977600" cy="38664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3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42400" y="1926000"/>
            <a:ext cx="7441200" cy="1368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Textmasterformate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35200" y="3726000"/>
            <a:ext cx="7439025" cy="143654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de-CH" dirty="0"/>
              <a:t>Durch klicken Untertitel hinzufügen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Reformierte Kirchen Bern-Jura-Solothurn 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278B-6C5C-4947-AA54-E1A05CF99D7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58000" y="0"/>
            <a:ext cx="8002800" cy="13115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b="1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CH" dirty="0"/>
              <a:t>Der Titel 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57999" y="1386000"/>
            <a:ext cx="800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CH" dirty="0"/>
              <a:t>Der Untertitel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558000" y="1778400"/>
            <a:ext cx="8002800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CH" dirty="0"/>
              <a:t>Der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Reformierte Kirchen Bern-Jura-Solothurn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278B-6C5C-4947-AA54-E1A05CF99D77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58000" y="0"/>
            <a:ext cx="8002800" cy="13115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b="1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CH" dirty="0"/>
              <a:t>Der Titel </a:t>
            </a:r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57999" y="1386000"/>
            <a:ext cx="800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CH" dirty="0"/>
              <a:t>Der Untertitel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5"/>
          </p:nvPr>
        </p:nvSpPr>
        <p:spPr>
          <a:xfrm>
            <a:off x="584200" y="1844674"/>
            <a:ext cx="4680000" cy="3719513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13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5508000" y="1778400"/>
            <a:ext cx="3058150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CH" dirty="0"/>
              <a:t>Der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Reformierte Kirchen Bern-Jura-Solothurn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278B-6C5C-4947-AA54-E1A05CF99D77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58000" y="0"/>
            <a:ext cx="8002800" cy="13115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b="1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CH" dirty="0"/>
              <a:t>Der Titel </a:t>
            </a:r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57999" y="1386000"/>
            <a:ext cx="800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CH" dirty="0"/>
              <a:t>Der Untertitel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5"/>
          </p:nvPr>
        </p:nvSpPr>
        <p:spPr>
          <a:xfrm>
            <a:off x="593725" y="1844674"/>
            <a:ext cx="3062288" cy="3719513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13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883024" y="1778400"/>
            <a:ext cx="4411663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de-CH" dirty="0"/>
              <a:t>Der Text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Reformierte Kirchen Bern-Jura-Solothurn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278B-6C5C-4947-AA54-E1A05CF99D77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57999" y="1386000"/>
            <a:ext cx="8002800" cy="360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CH" dirty="0"/>
              <a:t>Der Untertitel</a:t>
            </a:r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58000" y="0"/>
            <a:ext cx="8002800" cy="131155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b="1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CH" dirty="0"/>
              <a:t>Der Titel 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5"/>
          </p:nvPr>
        </p:nvSpPr>
        <p:spPr>
          <a:xfrm>
            <a:off x="584200" y="1844676"/>
            <a:ext cx="7981950" cy="3719512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logo_refbejuso_defr_rgb_300dp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000"/>
            <a:ext cx="1819656" cy="16398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76000" y="6066000"/>
            <a:ext cx="72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de-DE"/>
              <a:t>2020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00000" y="6057312"/>
            <a:ext cx="540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de-CH"/>
              <a:t>Reformierte Kirchen Bern-Jura-Solothurn 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596000" y="6066000"/>
            <a:ext cx="720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A451278B-6C5C-4947-AA54-E1A05CF99D7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Rechteck 6"/>
          <p:cNvSpPr/>
          <p:nvPr/>
        </p:nvSpPr>
        <p:spPr>
          <a:xfrm>
            <a:off x="584200" y="0"/>
            <a:ext cx="7981950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3" r:id="rId2"/>
    <p:sldLayoutId id="2147483656" r:id="rId3"/>
    <p:sldLayoutId id="2147483654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fbejuso.ch/inhalte/kirchgemeindebehoerden/download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fbejuso.ch/inhalte/kirchgemeindebehoerden/download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fbejuso.ch/inhalte/kirchgemeindebehoerden/download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fbejuso.ch/inhalte/kirchgemeindebehoerden/download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683568" y="2068112"/>
            <a:ext cx="7441200" cy="2657032"/>
          </a:xfrm>
        </p:spPr>
        <p:txBody>
          <a:bodyPr/>
          <a:lstStyle/>
          <a:p>
            <a:r>
              <a:rPr lang="de-CH" dirty="0"/>
              <a:t>Das Mitarbeitergespräch = MAG</a:t>
            </a:r>
          </a:p>
          <a:p>
            <a:endParaRPr lang="de-CH" sz="2400" b="0" dirty="0"/>
          </a:p>
          <a:p>
            <a:r>
              <a:rPr lang="de-CH" sz="2400" b="0" dirty="0"/>
              <a:t>Das Wichtigste in Kürze</a:t>
            </a:r>
          </a:p>
          <a:p>
            <a:endParaRPr lang="de-CH" sz="2400" b="0" dirty="0"/>
          </a:p>
          <a:p>
            <a:r>
              <a:rPr lang="de-CH" sz="2400" b="0" dirty="0"/>
              <a:t>(siehe auch</a:t>
            </a:r>
            <a:r>
              <a:rPr lang="de-CH" sz="2400" b="0" dirty="0">
                <a:solidFill>
                  <a:schemeClr val="bg1"/>
                </a:solidFill>
              </a:rPr>
              <a:t>: </a:t>
            </a:r>
            <a:r>
              <a:rPr lang="de-CH" sz="2400" b="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MAG</a:t>
            </a:r>
            <a:r>
              <a:rPr lang="de-CH" sz="2400" b="0" dirty="0">
                <a:solidFill>
                  <a:schemeClr val="bg1"/>
                </a:solidFill>
              </a:rPr>
              <a:t> )</a:t>
            </a:r>
          </a:p>
          <a:p>
            <a:endParaRPr lang="de-CH" dirty="0"/>
          </a:p>
        </p:txBody>
      </p:sp>
      <p:sp>
        <p:nvSpPr>
          <p:cNvPr id="4" name="Textplatzhalter 2"/>
          <p:cNvSpPr txBox="1">
            <a:spLocks/>
          </p:cNvSpPr>
          <p:nvPr/>
        </p:nvSpPr>
        <p:spPr>
          <a:xfrm>
            <a:off x="835200" y="4293096"/>
            <a:ext cx="7439025" cy="8694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CH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11560" y="6295672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800542" y="6298473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918" y="6298566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10</a:t>
            </a:fld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1"/>
            <a:ext cx="8568952" cy="908720"/>
          </a:xfrm>
        </p:spPr>
        <p:txBody>
          <a:bodyPr/>
          <a:lstStyle/>
          <a:p>
            <a:r>
              <a:rPr lang="de-CH" dirty="0"/>
              <a:t>Phasen und Teile des MAG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33518" y="1130129"/>
            <a:ext cx="8748972" cy="525554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CH" b="1" dirty="0"/>
              <a:t>Einstieg: </a:t>
            </a:r>
            <a:br>
              <a:rPr lang="de-CH" dirty="0"/>
            </a:br>
            <a:r>
              <a:rPr lang="de-CH" sz="1800" dirty="0"/>
              <a:t>- Begrüssung</a:t>
            </a:r>
            <a:br>
              <a:rPr lang="de-CH" sz="1800" dirty="0"/>
            </a:br>
            <a:r>
              <a:rPr lang="de-CH" sz="1800" dirty="0"/>
              <a:t>- Einstiegsthemen</a:t>
            </a:r>
            <a:br>
              <a:rPr lang="de-CH" sz="1800" dirty="0"/>
            </a:br>
            <a:r>
              <a:rPr lang="de-CH" sz="1800" dirty="0"/>
              <a:t>- Gesprächsablauf</a:t>
            </a:r>
            <a:br>
              <a:rPr lang="de-CH" dirty="0"/>
            </a:br>
            <a:br>
              <a:rPr lang="de-CH" dirty="0"/>
            </a:br>
            <a:endParaRPr lang="de-CH" dirty="0"/>
          </a:p>
          <a:p>
            <a:pPr marL="457200" indent="-457200">
              <a:buFont typeface="+mj-lt"/>
              <a:buAutoNum type="arabicPeriod"/>
            </a:pPr>
            <a:r>
              <a:rPr lang="de-CH" b="1" dirty="0"/>
              <a:t>Teil Rückblick / Beurteilung*: 				</a:t>
            </a:r>
            <a:r>
              <a:rPr lang="de-CH" dirty="0"/>
              <a:t>* </a:t>
            </a:r>
            <a:r>
              <a:rPr lang="de-CH" sz="1200" dirty="0"/>
              <a:t>siehe </a:t>
            </a:r>
            <a:r>
              <a:rPr lang="de-CH" sz="1200" dirty="0" err="1"/>
              <a:t>ppt</a:t>
            </a:r>
            <a:r>
              <a:rPr lang="de-CH" sz="1200" dirty="0"/>
              <a:t>, S.11</a:t>
            </a:r>
            <a:br>
              <a:rPr lang="de-CH" dirty="0"/>
            </a:br>
            <a:r>
              <a:rPr lang="de-CH" sz="1800" dirty="0"/>
              <a:t>- Welche Aufgabenbereiche, Arbeitsschwerpunkte hat der/die Mitarbeitende?</a:t>
            </a:r>
            <a:br>
              <a:rPr lang="de-CH" sz="1800" dirty="0"/>
            </a:br>
            <a:r>
              <a:rPr lang="de-CH" sz="1800" dirty="0"/>
              <a:t>- Was lief gut? Was hätte besser laufen können? Rahmenbedingungen?</a:t>
            </a:r>
            <a:br>
              <a:rPr lang="de-CH" sz="1800" dirty="0"/>
            </a:br>
            <a:r>
              <a:rPr lang="de-CH" sz="1800" dirty="0"/>
              <a:t>- Wie zufrieden ist MA mit sicher selbst, Umfeld und Situation?</a:t>
            </a:r>
            <a:br>
              <a:rPr lang="de-CH" sz="1800" dirty="0"/>
            </a:br>
            <a:r>
              <a:rPr lang="de-CH" sz="1800" dirty="0"/>
              <a:t>- Soziale Kompetenzen und Zusammenarbeit und Arbeitsbedingungen </a:t>
            </a:r>
            <a:br>
              <a:rPr lang="de-CH" sz="1800" dirty="0"/>
            </a:br>
            <a:r>
              <a:rPr lang="de-CH" sz="1800" dirty="0"/>
              <a:t>  werden besprochen.</a:t>
            </a:r>
            <a:br>
              <a:rPr lang="de-CH" sz="1800" dirty="0"/>
            </a:br>
            <a:r>
              <a:rPr lang="de-CH" sz="1800" dirty="0"/>
              <a:t>- Welche Ziele waren letztes Jahr vereinbart?</a:t>
            </a:r>
            <a:br>
              <a:rPr lang="de-CH" sz="1800" dirty="0"/>
            </a:br>
            <a:r>
              <a:rPr lang="de-CH" sz="1800" dirty="0"/>
              <a:t>- Wie wurden diese erreicht?</a:t>
            </a:r>
            <a:br>
              <a:rPr lang="de-CH" sz="1800" dirty="0"/>
            </a:br>
            <a:br>
              <a:rPr lang="de-CH" sz="1800" dirty="0"/>
            </a:br>
            <a:r>
              <a:rPr lang="de-CH" sz="1800" dirty="0"/>
              <a:t>P.S: Eine zukunftsorientierte Sichtweise hat Vorrang! Die Suche nach «Ursachen und Schuldigen» verhärtet die Gesprächssituation und erweist sich nicht als zielführend.</a:t>
            </a:r>
            <a:br>
              <a:rPr lang="de-CH" sz="1800" dirty="0"/>
            </a:br>
            <a:br>
              <a:rPr lang="de-CH" sz="1800" dirty="0"/>
            </a:br>
            <a:endParaRPr lang="de-CH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9936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11560" y="6295672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800542" y="6298473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918" y="6298566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11</a:t>
            </a:fld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1052736"/>
          </a:xfrm>
        </p:spPr>
        <p:txBody>
          <a:bodyPr/>
          <a:lstStyle/>
          <a:p>
            <a:r>
              <a:rPr lang="de-CH" dirty="0"/>
              <a:t>Feedback im MAG bei der Beurteilung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23528" y="1412776"/>
            <a:ext cx="8748972" cy="52555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  <a:t>Begründen Sie Ihr Feedback.</a:t>
            </a:r>
            <a:br>
              <a:rPr lang="de-CH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Feedback aus einer Empfindung heraus formulieren: </a:t>
            </a:r>
            <a:br>
              <a:rPr lang="de-CH" dirty="0"/>
            </a:br>
            <a:r>
              <a:rPr lang="de-CH" dirty="0"/>
              <a:t>NICHT werten «Du bist ……», sondern «ich nehme wahr, mir fällt auf, dass… ».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Überlegen Sie auch Verbesserungsideen, lassen Sie jedoch MA zuerst selber Ideen entwickeln.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Feedbackburger: </a:t>
            </a:r>
            <a:br>
              <a:rPr lang="de-CH" dirty="0"/>
            </a:br>
            <a:r>
              <a:rPr lang="de-CH" dirty="0"/>
              <a:t>Durch ernstgemeinten, positiven ersten Teil </a:t>
            </a:r>
            <a:br>
              <a:rPr lang="de-CH" dirty="0"/>
            </a:br>
            <a:r>
              <a:rPr lang="de-CH" dirty="0"/>
              <a:t>hört MA auch bei kritischen Teil zu.	</a:t>
            </a:r>
            <a:br>
              <a:rPr lang="de-CH" dirty="0"/>
            </a:br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3073094-4E84-4CAE-96FF-07EBAB159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4149080"/>
            <a:ext cx="2521080" cy="145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0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11560" y="6295672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800542" y="6298473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918" y="6298566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12</a:t>
            </a:fld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1008685"/>
          </a:xfrm>
        </p:spPr>
        <p:txBody>
          <a:bodyPr/>
          <a:lstStyle/>
          <a:p>
            <a:r>
              <a:rPr lang="de-CH" dirty="0"/>
              <a:t>Phasen des MAG (2) 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197514" y="1033838"/>
            <a:ext cx="8748972" cy="5264636"/>
          </a:xfrm>
        </p:spPr>
        <p:txBody>
          <a:bodyPr/>
          <a:lstStyle/>
          <a:p>
            <a:pPr marL="541338" indent="-541338">
              <a:buFont typeface="+mj-lt"/>
              <a:buAutoNum type="arabicPeriod" startAt="3"/>
            </a:pPr>
            <a:r>
              <a:rPr lang="de-CH" b="1" dirty="0"/>
              <a:t>Ausblick auf längerfristige Perspektiven / Planung fürs nächste Jahr:  </a:t>
            </a:r>
            <a:br>
              <a:rPr lang="de-CH" dirty="0"/>
            </a:br>
            <a:r>
              <a:rPr lang="de-CH" sz="1800" dirty="0"/>
              <a:t>- Was soll beibehalten werden? </a:t>
            </a:r>
            <a:br>
              <a:rPr lang="de-CH" sz="1800" dirty="0"/>
            </a:br>
            <a:r>
              <a:rPr lang="de-CH" sz="1800" dirty="0"/>
              <a:t>- Was soll sich verbessern?</a:t>
            </a:r>
            <a:br>
              <a:rPr lang="de-CH" sz="1800" dirty="0"/>
            </a:br>
            <a:r>
              <a:rPr lang="de-CH" sz="1800" dirty="0"/>
              <a:t>- Welche Aufgaben kommen dazu, welche fallen weg?</a:t>
            </a:r>
            <a:br>
              <a:rPr lang="de-CH" sz="1800" dirty="0"/>
            </a:br>
            <a:r>
              <a:rPr lang="de-CH" sz="1800" dirty="0"/>
              <a:t>- Welche Ziele soll MA erreichen?</a:t>
            </a:r>
            <a:br>
              <a:rPr lang="de-CH" sz="1800" dirty="0"/>
            </a:br>
            <a:r>
              <a:rPr lang="de-CH" sz="1800" dirty="0"/>
              <a:t>- Perspektive auf nächste Jahre:</a:t>
            </a:r>
          </a:p>
          <a:p>
            <a:pPr marL="1095375" indent="-293688">
              <a:buFont typeface="Wingdings" panose="05000000000000000000" pitchFamily="2" charset="2"/>
              <a:buChar char="v"/>
              <a:tabLst>
                <a:tab pos="1073150" algn="l"/>
              </a:tabLst>
            </a:pPr>
            <a:r>
              <a:rPr lang="de-CH" sz="1800" dirty="0"/>
              <a:t>Wie kann sich MA weiter entwickeln?</a:t>
            </a:r>
          </a:p>
          <a:p>
            <a:pPr marL="1095375" indent="-293688">
              <a:buFont typeface="Wingdings" panose="05000000000000000000" pitchFamily="2" charset="2"/>
              <a:buChar char="v"/>
              <a:tabLst>
                <a:tab pos="1073150" algn="l"/>
              </a:tabLst>
            </a:pPr>
            <a:r>
              <a:rPr lang="de-CH" sz="1800" dirty="0"/>
              <a:t> Hat MA Wünsche für die Zukunft?</a:t>
            </a:r>
          </a:p>
          <a:p>
            <a:pPr marL="1095375" indent="-293688">
              <a:buFont typeface="Wingdings" panose="05000000000000000000" pitchFamily="2" charset="2"/>
              <a:buChar char="v"/>
              <a:tabLst>
                <a:tab pos="1073150" algn="l"/>
              </a:tabLst>
            </a:pPr>
            <a:r>
              <a:rPr lang="de-CH" sz="1800" dirty="0"/>
              <a:t> Wo sieht sie/er sich in x Jahren? </a:t>
            </a:r>
            <a:br>
              <a:rPr lang="de-CH" sz="1800" dirty="0"/>
            </a:br>
            <a:r>
              <a:rPr lang="de-CH" sz="1800" dirty="0"/>
              <a:t>(z.B. langjährige 58 MA oder junge 34-jjährige), </a:t>
            </a:r>
          </a:p>
          <a:p>
            <a:pPr marL="1095375" indent="-293688">
              <a:buFont typeface="Wingdings" panose="05000000000000000000" pitchFamily="2" charset="2"/>
              <a:buChar char="v"/>
              <a:tabLst>
                <a:tab pos="1073150" algn="l"/>
              </a:tabLst>
            </a:pPr>
            <a:r>
              <a:rPr lang="de-CH" sz="1800" dirty="0"/>
              <a:t> Was wünscht sich MA von der KG?</a:t>
            </a:r>
            <a:br>
              <a:rPr lang="de-CH" sz="1800" dirty="0"/>
            </a:br>
            <a:endParaRPr lang="de-CH" sz="1800" dirty="0"/>
          </a:p>
          <a:p>
            <a:pPr marL="354013" indent="-342900">
              <a:buFont typeface="+mj-lt"/>
              <a:buAutoNum type="arabicPeriod" startAt="4"/>
            </a:pPr>
            <a:r>
              <a:rPr lang="de-CH" sz="1800" b="1" dirty="0"/>
              <a:t>Abschluss des MAG</a:t>
            </a:r>
            <a:br>
              <a:rPr lang="de-CH" sz="1800" b="1" dirty="0"/>
            </a:br>
            <a:r>
              <a:rPr lang="de-CH" sz="1800" dirty="0"/>
              <a:t>- Gesprächsergebnisse zusammenfassen</a:t>
            </a:r>
            <a:br>
              <a:rPr lang="de-CH" sz="1800" dirty="0"/>
            </a:br>
            <a:r>
              <a:rPr lang="de-CH" sz="1800" dirty="0"/>
              <a:t>- Vereinbarungen, allfällige Weiterbildungen festlegen</a:t>
            </a:r>
            <a:br>
              <a:rPr lang="de-CH" sz="1800" dirty="0"/>
            </a:br>
            <a:r>
              <a:rPr lang="de-CH" sz="1800" dirty="0"/>
              <a:t>- Gibt es noch weitere Themen, die MA ansprechen möchte?</a:t>
            </a:r>
            <a:br>
              <a:rPr lang="de-CH" sz="1800" dirty="0"/>
            </a:br>
            <a:r>
              <a:rPr lang="de-CH" sz="1800" dirty="0"/>
              <a:t>- Positive Verabschiedung</a:t>
            </a:r>
          </a:p>
        </p:txBody>
      </p:sp>
    </p:spTree>
    <p:extLst>
      <p:ext uri="{BB962C8B-B14F-4D97-AF65-F5344CB8AC3E}">
        <p14:creationId xmlns:p14="http://schemas.microsoft.com/office/powerpoint/2010/main" val="48151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67544" y="6309320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2365" y="6341145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000" y="6324419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13</a:t>
            </a:fld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1052736"/>
          </a:xfrm>
        </p:spPr>
        <p:txBody>
          <a:bodyPr/>
          <a:lstStyle/>
          <a:p>
            <a:r>
              <a:rPr lang="de-CH" dirty="0"/>
              <a:t>Nachbereitung des MAG, Rechtliches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33518" y="1490968"/>
            <a:ext cx="8748972" cy="479293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Schriftliche Zielvereinbarung schreiben und gegenseitig unterschreiben.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Rechtlich gibt MA mit Unterschrift Zeugnis ab, dass die Dinge so wie aufgeschrieben auch besprochen wurden.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Sollte er oder sie nicht damit einverstanden sein, ist es wichtig dies in den Kommentaren aufzuschreiben.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Lassen sich Differenzen nicht bereinigen, kann eine Aussprache bei nächsthöheren Vorgesetzten / Gremium verlangt werden.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Aufbewahrung, Einsichtsrecht sind vom Kirchgemeinderat zu regeln.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Gespräch bitte reflektieren.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7332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39552" y="6354372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2365" y="6341145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000" y="6324419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14</a:t>
            </a:fld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986322"/>
          </a:xfrm>
        </p:spPr>
        <p:txBody>
          <a:bodyPr/>
          <a:lstStyle/>
          <a:p>
            <a:r>
              <a:rPr lang="de-CH" dirty="0"/>
              <a:t>Zum Schluss und zu Bedenken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18011" y="1011736"/>
            <a:ext cx="8748972" cy="5287269"/>
          </a:xfrm>
        </p:spPr>
        <p:txBody>
          <a:bodyPr/>
          <a:lstStyle/>
          <a:p>
            <a:pPr marL="720725" indent="-342900">
              <a:buFont typeface="Arial" panose="020B0604020202020204" pitchFamily="34" charset="0"/>
              <a:buChar char="•"/>
            </a:pPr>
            <a:r>
              <a:rPr lang="de-CH" dirty="0"/>
              <a:t>Eine grundsätzliche Schwierigkeit zwischen ehrenamtlichem Kirchgemeinderat und professionellen Mitarbeitenden besteht.</a:t>
            </a:r>
            <a:br>
              <a:rPr lang="de-CH" dirty="0"/>
            </a:br>
            <a:endParaRPr lang="de-CH" dirty="0"/>
          </a:p>
          <a:p>
            <a:pPr marL="720725" indent="-342900">
              <a:buFont typeface="Arial" panose="020B0604020202020204" pitchFamily="34" charset="0"/>
              <a:buChar char="•"/>
            </a:pPr>
            <a:r>
              <a:rPr lang="de-CH" dirty="0"/>
              <a:t>Den Ehrenamtlichen fehlt aus zeitlichen Gründen vielfach ein vertiefter Einblick in die konkrete Arbeit.</a:t>
            </a:r>
            <a:br>
              <a:rPr lang="de-CH" dirty="0"/>
            </a:br>
            <a:endParaRPr lang="de-CH" dirty="0"/>
          </a:p>
          <a:p>
            <a:pPr marL="720725" indent="-342900">
              <a:buFont typeface="Arial" panose="020B0604020202020204" pitchFamily="34" charset="0"/>
              <a:buChar char="•"/>
            </a:pPr>
            <a:r>
              <a:rPr lang="de-CH" dirty="0"/>
              <a:t>Somit können sie aus fachlichen Gründen eine angemessene Beurteilung nur teilweise vornehmen, umso wichtiger ist ein gutes Vorbereiten und sich informieren.  </a:t>
            </a:r>
            <a:br>
              <a:rPr lang="de-CH" dirty="0"/>
            </a:br>
            <a:endParaRPr lang="de-CH" dirty="0"/>
          </a:p>
          <a:p>
            <a:pPr marL="720725" indent="-342900">
              <a:buFont typeface="Arial" panose="020B0604020202020204" pitchFamily="34" charset="0"/>
              <a:buChar char="•"/>
            </a:pPr>
            <a:r>
              <a:rPr lang="de-CH" dirty="0"/>
              <a:t>Eine Beurteilung ist dennoch notwendig und sinnvoll. Sie ist Ausdruck der Wertschätzung und Anhaltspunkt für einzuleitende Weiterentwicklung.</a:t>
            </a:r>
            <a:br>
              <a:rPr lang="de-CH" dirty="0"/>
            </a:br>
            <a:endParaRPr lang="de-CH" dirty="0"/>
          </a:p>
          <a:p>
            <a:pPr marL="720725" indent="-342900">
              <a:buFont typeface="Arial" panose="020B0604020202020204" pitchFamily="34" charset="0"/>
              <a:buChar char="•"/>
            </a:pPr>
            <a:r>
              <a:rPr lang="de-CH" dirty="0"/>
              <a:t>Mustergesprächsbogen operiert nicht mit Zahlen, </a:t>
            </a:r>
            <a:r>
              <a:rPr lang="de-CH"/>
              <a:t>sondern mit klaren Aussagen.</a:t>
            </a:r>
            <a:endParaRPr lang="de-CH" dirty="0"/>
          </a:p>
          <a:p>
            <a:pPr marL="720725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1915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03896" y="6156000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9624" y="6159460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000" y="6155605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2</a:t>
            </a:fld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558000" y="0"/>
            <a:ext cx="8334480" cy="1124744"/>
          </a:xfrm>
        </p:spPr>
        <p:txBody>
          <a:bodyPr/>
          <a:lstStyle/>
          <a:p>
            <a:r>
              <a:rPr lang="de-CH" dirty="0"/>
              <a:t>Grundsätzliches zum Mitarbeitergespräch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23528" y="1176668"/>
            <a:ext cx="8568952" cy="4896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Verantwortungen des Kirchgemeinderats als Arbeitgeber, die Mitarbeitenden in ihrer Arbeit zu begleiten, zu unterstützen und zu führen (vgl. </a:t>
            </a:r>
            <a:r>
              <a:rPr lang="de-CH" b="1" dirty="0" err="1"/>
              <a:t>KiO</a:t>
            </a:r>
            <a:r>
              <a:rPr lang="de-CH" b="1" dirty="0"/>
              <a:t> Art. 113</a:t>
            </a:r>
            <a:r>
              <a:rPr lang="de-CH" dirty="0"/>
              <a:t>)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Das MAG ist ein zentraler Baustein der Personalerhaltung und-entwicklung.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Im MAG geht es um einen strukturierten Austausch miteinander, in dem die Arbeit des / der Mitarbeitenden genauer wahrgenommen wird.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Die Zusammenarbeit wird vertieft und Weiterentwicklungen können angesprochen werden.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Es ist ein gutes Führungsinstrument und unterstützt Mitarbeitende und Kirchgemeinderäte und –</a:t>
            </a:r>
            <a:r>
              <a:rPr lang="de-CH" dirty="0" err="1"/>
              <a:t>rätinnen</a:t>
            </a:r>
            <a:r>
              <a:rPr lang="de-CH" dirty="0"/>
              <a:t> gleichermassen.</a:t>
            </a:r>
            <a:br>
              <a:rPr lang="de-CH" dirty="0"/>
            </a:br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03896" y="6156000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9624" y="6159460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000" y="6155605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3</a:t>
            </a:fld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558000" y="0"/>
            <a:ext cx="8334480" cy="1124744"/>
          </a:xfrm>
        </p:spPr>
        <p:txBody>
          <a:bodyPr/>
          <a:lstStyle/>
          <a:p>
            <a:r>
              <a:rPr lang="de-CH" dirty="0"/>
              <a:t>Grundsätzliches zum Mitarbeitergespräch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23528" y="1176668"/>
            <a:ext cx="8568952" cy="4896000"/>
          </a:xfrm>
        </p:spPr>
        <p:txBody>
          <a:bodyPr/>
          <a:lstStyle/>
          <a:p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b="1" dirty="0"/>
              <a:t>Das Mitarbeiter/innen-Gespräch </a:t>
            </a:r>
            <a:r>
              <a:rPr lang="de-CH" i="1" dirty="0"/>
              <a:t>mit Pfarrpersonen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1800" dirty="0"/>
              <a:t>1. Jahr: Feedbackgespräch zwischen Ratsdelegation und Pfarrer/in, moderiert durch den Regionalpfarrer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1800" dirty="0"/>
              <a:t>2. Jahr: Standortgespräch zwischen Pfarrer/in und Regionalpfarrer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sz="1800" dirty="0"/>
              <a:t>3. Jahr: Organisationsgespräch zwischen Kirchgemeinderat, Pfarrer/in und ev. weiteren Mitarbeitenden, moderiert durch den Regionalpfarrer</a:t>
            </a:r>
            <a:br>
              <a:rPr lang="de-CH" sz="1800" dirty="0"/>
            </a:br>
            <a:endParaRPr lang="de-CH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Im Rest dieses Dokumentes sind alle Informationen </a:t>
            </a:r>
            <a:r>
              <a:rPr lang="de-CH" b="1" dirty="0"/>
              <a:t>zu den MAGS mit den anderen Mitarbeitenden - </a:t>
            </a:r>
            <a:r>
              <a:rPr lang="de-CH" dirty="0"/>
              <a:t>ausser zu MAGs mit Pfarrpersonen </a:t>
            </a:r>
            <a:r>
              <a:rPr lang="de-CH" b="1" dirty="0"/>
              <a:t>thematisiert</a:t>
            </a:r>
            <a:r>
              <a:rPr lang="de-CH" dirty="0"/>
              <a:t>. </a:t>
            </a:r>
            <a:br>
              <a:rPr lang="de-CH" dirty="0"/>
            </a:br>
            <a:r>
              <a:rPr lang="de-CH" sz="1600" dirty="0"/>
              <a:t>Letztere finden sich unter Vorlagen bei folgendem Link (</a:t>
            </a:r>
            <a:r>
              <a:rPr lang="de-CH" sz="1600" dirty="0">
                <a:hlinkClick r:id="rId3"/>
              </a:rPr>
              <a:t>Mitarbeitergespräche für Pfarrpersonen</a:t>
            </a:r>
            <a:r>
              <a:rPr lang="de-CH" sz="1600" dirty="0"/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169121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71837" y="6226789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9624" y="6204066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668344" y="6212754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1311550"/>
          </a:xfrm>
        </p:spPr>
        <p:txBody>
          <a:bodyPr/>
          <a:lstStyle/>
          <a:p>
            <a:r>
              <a:rPr lang="de-CH" dirty="0"/>
              <a:t>Der Nutzen vom MAG = Mitarbeitergespräch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23528" y="1552648"/>
            <a:ext cx="8568952" cy="450466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Gesamtziele der Kirchgemeinde und Jahresziele werden abgeglichen.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Aufgaben und Ziele werden im Rahmen der Gesamtziele der Kirchgemeinde besprochen.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Es ist ein Führungsinstrument im Rahmen eines partizipativen Führungsstils.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Damit ist es für die Mitarbeitenden immer auch ein Zeichen der Wertschätzung.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Im Gespräch wird das gegenseitige Vertrauen gefestigt.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9914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03896" y="6156000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821773" y="6160344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618149" y="6169032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5</a:t>
            </a:fld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1311550"/>
          </a:xfrm>
        </p:spPr>
        <p:txBody>
          <a:bodyPr/>
          <a:lstStyle/>
          <a:p>
            <a:r>
              <a:rPr lang="de-CH" dirty="0"/>
              <a:t>Der Nutzen vom MAG (2)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23528" y="1552648"/>
            <a:ext cx="8568952" cy="4036592"/>
          </a:xfrm>
        </p:spPr>
        <p:txBody>
          <a:bodyPr/>
          <a:lstStyle/>
          <a:p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Die Zusammenarbeit wird gefördert.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Schwierigkeiten werden in konstruktiver Atmosphäre besprochen.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Nötige Veränderungen werden vereinbart und eingeleitet.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Berufliche Perspektiven der Mitarbeitenden werden angesprochen.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Sinnvolle Weiterbildungen werden thematisiert.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3434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04803" y="6156000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0114" y="6181475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86490" y="6177852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6</a:t>
            </a:fld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1311550"/>
          </a:xfrm>
        </p:spPr>
        <p:txBody>
          <a:bodyPr/>
          <a:lstStyle/>
          <a:p>
            <a:r>
              <a:rPr lang="de-CH" dirty="0"/>
              <a:t>Wie funktioniert das MAG?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23528" y="1552648"/>
            <a:ext cx="8568952" cy="450466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Es unterscheidet sich von informellen Gesprächen zwischendurch.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Es ist ein geplantes, vorbereitetes und strukturiertes Gespräch zw. Vorgesetzten und Mitarbeitenden.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Stand und Perspektiven der Zusammenarbeit in fachlicher und zwischenmenschlicher Hinsicht werden besprochen.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Aufgabenwahrnehmung und Arbeitsbedingungen sind Thema.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Checkliste: hier finden Sie Angaben in einer unterstützenden Checkliste</a:t>
            </a:r>
            <a:br>
              <a:rPr lang="de-CH" dirty="0"/>
            </a:br>
            <a:br>
              <a:rPr lang="de-CH" dirty="0"/>
            </a:b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3342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04803" y="6156000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0114" y="6181475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86490" y="6177852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7</a:t>
            </a:fld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980728"/>
          </a:xfrm>
        </p:spPr>
        <p:txBody>
          <a:bodyPr/>
          <a:lstStyle/>
          <a:p>
            <a:r>
              <a:rPr lang="de-CH" dirty="0"/>
              <a:t>Checkliste für das MAG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323528" y="1086667"/>
            <a:ext cx="8568952" cy="515933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Für beide Seiten ist klar, in welcher Konstellation das Gespräch geführt wird: findet es unter vier Augen statt zwischen Mitarbeitenden und Vorgesetzten (gemäss Stellenbeschrieb).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MAG mit Ressort- und Personalverantwortlichen: Mitarbeitende – Vorgesetzte und – Personalverantwortliche (6 Augenprinzip):</a:t>
            </a:r>
            <a:br>
              <a:rPr lang="de-CH" dirty="0"/>
            </a:br>
            <a:r>
              <a:rPr lang="de-CH" dirty="0"/>
              <a:t>In diesem Fall empfiehlt sich </a:t>
            </a:r>
            <a:r>
              <a:rPr lang="de-CH" dirty="0" err="1"/>
              <a:t>Gesprächs«rollen»klärung</a:t>
            </a:r>
            <a:r>
              <a:rPr lang="de-CH" dirty="0"/>
              <a:t>: </a:t>
            </a:r>
            <a:br>
              <a:rPr lang="de-CH" dirty="0"/>
            </a:br>
            <a:r>
              <a:rPr lang="de-CH" dirty="0"/>
              <a:t>Wer ist Gesprächsleiter, wer ist fachlicher Beisitzer?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Termin: bitte 2-3 Wochen vorher gemeinsam vereinbaren.</a:t>
            </a:r>
            <a:br>
              <a:rPr lang="de-CH" dirty="0"/>
            </a:br>
            <a:r>
              <a:rPr lang="de-CH" dirty="0"/>
              <a:t>Ruhigen Ort wählen, (keine Störungen durch Dritte, Telefon auf stumm).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Gesprächsbogen abgeben (vgl.  </a:t>
            </a:r>
            <a:r>
              <a:rPr lang="de-CH" dirty="0">
                <a:hlinkClick r:id="rId3"/>
              </a:rPr>
              <a:t>Gesprächsbogen für das MAG</a:t>
            </a:r>
            <a:r>
              <a:rPr lang="de-CH" dirty="0"/>
              <a:t>, Sie finden es beim runterscrollen auf der Website). </a:t>
            </a:r>
            <a:br>
              <a:rPr lang="de-CH" dirty="0"/>
            </a:br>
            <a:r>
              <a:rPr lang="de-CH" dirty="0"/>
              <a:t>Der Bogen dient beiden als Vorbereitungshilfe und als Leitfaden für das Gespräch.</a:t>
            </a:r>
            <a:br>
              <a:rPr lang="de-CH" dirty="0"/>
            </a:b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6474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68000" y="6156000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9624" y="6147312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000" y="6128100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8</a:t>
            </a:fld>
            <a:endParaRPr lang="de-CH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0"/>
            <a:ext cx="8568952" cy="1052736"/>
          </a:xfrm>
        </p:spPr>
        <p:txBody>
          <a:bodyPr/>
          <a:lstStyle/>
          <a:p>
            <a:r>
              <a:rPr lang="de-CH" dirty="0"/>
              <a:t>Checkliste für das MAG (2)  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287524" y="1112790"/>
            <a:ext cx="8568952" cy="494452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Bitte Sitzungszimmer reservieren.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Geben Sie einen sinnvollen Zeitrahmen bekannt (je nach Person 1 bis 1.5 Stunden, jedoch nicht länger!).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Beide Seiten laden den Gesprächsbogen vorher runter oder vorgesetzte Stelle gibt ihn ab.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Gesprächsbogen dient als Leitfaden: Es müssen aber nicht «alle» Felder abgehakt werden, nur die für die Aufgabe relevanten Felder.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Ein gelingendes Gespräch setzt eine sorgfältige Vorbereitung von beiden Seiten voraus.</a:t>
            </a:r>
            <a:br>
              <a:rPr lang="de-CH" dirty="0"/>
            </a:b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175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67544" y="6309320"/>
            <a:ext cx="720000" cy="180000"/>
          </a:xfrm>
        </p:spPr>
        <p:txBody>
          <a:bodyPr/>
          <a:lstStyle/>
          <a:p>
            <a:r>
              <a:rPr lang="de-DE"/>
              <a:t>2020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792365" y="6341145"/>
            <a:ext cx="6156376" cy="188688"/>
          </a:xfrm>
        </p:spPr>
        <p:txBody>
          <a:bodyPr/>
          <a:lstStyle/>
          <a:p>
            <a:r>
              <a:rPr lang="de-CH" dirty="0"/>
              <a:t>Reformierte Kirchen Bern-Jura-Solothurn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596000" y="6324419"/>
            <a:ext cx="720000" cy="180000"/>
          </a:xfrm>
        </p:spPr>
        <p:txBody>
          <a:bodyPr/>
          <a:lstStyle/>
          <a:p>
            <a:fld id="{A451278B-6C5C-4947-AA54-E1A05CF99D77}" type="slidenum">
              <a:rPr lang="de-CH" smtClean="0"/>
              <a:pPr/>
              <a:t>9</a:t>
            </a:fld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/>
          </p:nvPr>
        </p:nvSpPr>
        <p:spPr>
          <a:xfrm>
            <a:off x="323528" y="1"/>
            <a:ext cx="8568952" cy="764704"/>
          </a:xfrm>
        </p:spPr>
        <p:txBody>
          <a:bodyPr/>
          <a:lstStyle/>
          <a:p>
            <a:r>
              <a:rPr lang="de-CH" dirty="0"/>
              <a:t>Durchführung des MAG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197514" y="793971"/>
            <a:ext cx="8748972" cy="554717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Der bereit gestellte </a:t>
            </a:r>
            <a:r>
              <a:rPr lang="de-CH" dirty="0">
                <a:hlinkClick r:id="rId3"/>
              </a:rPr>
              <a:t>Gesprächsbogen</a:t>
            </a:r>
            <a:r>
              <a:rPr lang="de-CH" dirty="0"/>
              <a:t> darf und soll auf die Bedürfnisse der Kirchgemeinde angepasst werden.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Das Gespräch hat vertraulichen Charakter, Informationen über Inhalte werden nur mit beiderseitigem Einverständnis weitergeben.</a:t>
            </a:r>
          </a:p>
          <a:p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Gespräch sollte partnerschaftlich, offen und sachbezogen sein.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Das MAG findet in der Regel 1x pro Jahr statt. Es ist ein jährliches Beurteilungs-, Austausch- und Zieldefinitionsgespräch und ist losgelöst vom unmittelbaren Tagesgeschäft.</a:t>
            </a:r>
            <a:br>
              <a:rPr lang="de-CH" dirty="0"/>
            </a:b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Gesprächsleitung liegt bei/m Vorgesetzten, Verantwortung für Gesprächsergebnis und Zielvereinbarung bei beiden. </a:t>
            </a:r>
            <a:br>
              <a:rPr lang="de-CH" sz="1600" dirty="0"/>
            </a:br>
            <a:endParaRPr lang="de-CH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Es besteht aus mehreren Teilen.</a:t>
            </a:r>
          </a:p>
          <a:p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664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f_Kirche_BJS_Master">
  <a:themeElements>
    <a:clrScheme name="Ref_Kirche_BJS">
      <a:dk1>
        <a:srgbClr val="FFFFFF"/>
      </a:dk1>
      <a:lt1>
        <a:srgbClr val="FFFFFF"/>
      </a:lt1>
      <a:dk2>
        <a:srgbClr val="000000"/>
      </a:dk2>
      <a:lt2>
        <a:srgbClr val="FFFFFF"/>
      </a:lt2>
      <a:accent1>
        <a:srgbClr val="6383C0"/>
      </a:accent1>
      <a:accent2>
        <a:srgbClr val="6383C0"/>
      </a:accent2>
      <a:accent3>
        <a:srgbClr val="6383C0"/>
      </a:accent3>
      <a:accent4>
        <a:srgbClr val="6383C0"/>
      </a:accent4>
      <a:accent5>
        <a:srgbClr val="6383C0"/>
      </a:accent5>
      <a:accent6>
        <a:srgbClr val="6383C0"/>
      </a:accent6>
      <a:hlink>
        <a:srgbClr val="6383C0"/>
      </a:hlink>
      <a:folHlink>
        <a:srgbClr val="6383C0"/>
      </a:folHlink>
    </a:clrScheme>
    <a:fontScheme name="Ref Kirche BJ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f Kirche BJS 2">
  <a:themeElements>
    <a:clrScheme name="Ref_Kirche_BJS">
      <a:dk1>
        <a:srgbClr val="FFFFFF"/>
      </a:dk1>
      <a:lt1>
        <a:srgbClr val="FFFFFF"/>
      </a:lt1>
      <a:dk2>
        <a:srgbClr val="000000"/>
      </a:dk2>
      <a:lt2>
        <a:srgbClr val="FFFFFF"/>
      </a:lt2>
      <a:accent1>
        <a:srgbClr val="6383C0"/>
      </a:accent1>
      <a:accent2>
        <a:srgbClr val="6383C0"/>
      </a:accent2>
      <a:accent3>
        <a:srgbClr val="6383C0"/>
      </a:accent3>
      <a:accent4>
        <a:srgbClr val="6383C0"/>
      </a:accent4>
      <a:accent5>
        <a:srgbClr val="6383C0"/>
      </a:accent5>
      <a:accent6>
        <a:srgbClr val="6383C0"/>
      </a:accent6>
      <a:hlink>
        <a:srgbClr val="6383C0"/>
      </a:hlink>
      <a:folHlink>
        <a:srgbClr val="6383C0"/>
      </a:folHlink>
    </a:clrScheme>
    <a:fontScheme name="Ref Kirche BJ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Ref_Kirche_BJS_Master</Template>
  <TotalTime>0</TotalTime>
  <Words>1272</Words>
  <Application>Microsoft Office PowerPoint</Application>
  <PresentationFormat>Bildschirmpräsentation (4:3)</PresentationFormat>
  <Paragraphs>141</Paragraphs>
  <Slides>14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Wingdings</vt:lpstr>
      <vt:lpstr>Ref_Kirche_BJS_Master</vt:lpstr>
      <vt:lpstr>Ref Kirche BJS 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Refbejuso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Hofer Kurt</dc:creator>
  <cp:lastModifiedBy>Naumann Griselda</cp:lastModifiedBy>
  <cp:revision>106</cp:revision>
  <cp:lastPrinted>2021-03-19T10:16:05Z</cp:lastPrinted>
  <dcterms:created xsi:type="dcterms:W3CDTF">2019-09-18T13:23:09Z</dcterms:created>
  <dcterms:modified xsi:type="dcterms:W3CDTF">2021-03-25T08:54:04Z</dcterms:modified>
</cp:coreProperties>
</file>