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4"/>
  </p:notesMasterIdLst>
  <p:sldIdLst>
    <p:sldId id="256" r:id="rId3"/>
    <p:sldId id="284" r:id="rId4"/>
    <p:sldId id="285" r:id="rId5"/>
    <p:sldId id="286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1" r:id="rId18"/>
    <p:sldId id="303" r:id="rId19"/>
    <p:sldId id="325" r:id="rId20"/>
    <p:sldId id="304" r:id="rId21"/>
    <p:sldId id="306" r:id="rId22"/>
    <p:sldId id="307" r:id="rId23"/>
    <p:sldId id="308" r:id="rId24"/>
    <p:sldId id="312" r:id="rId25"/>
    <p:sldId id="313" r:id="rId26"/>
    <p:sldId id="314" r:id="rId27"/>
    <p:sldId id="315" r:id="rId28"/>
    <p:sldId id="317" r:id="rId29"/>
    <p:sldId id="320" r:id="rId30"/>
    <p:sldId id="321" r:id="rId31"/>
    <p:sldId id="322" r:id="rId32"/>
    <p:sldId id="323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5">
          <p15:clr>
            <a:srgbClr val="A4A3A4"/>
          </p15:clr>
        </p15:guide>
        <p15:guide id="2" orient="horz" pos="3252">
          <p15:clr>
            <a:srgbClr val="A4A3A4"/>
          </p15:clr>
        </p15:guide>
        <p15:guide id="3" orient="horz" pos="771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1278">
          <p15:clr>
            <a:srgbClr val="A4A3A4"/>
          </p15:clr>
        </p15:guide>
        <p15:guide id="6" orient="horz" pos="2387">
          <p15:clr>
            <a:srgbClr val="A4A3A4"/>
          </p15:clr>
        </p15:guide>
        <p15:guide id="7" orient="horz" pos="3922">
          <p15:clr>
            <a:srgbClr val="A4A3A4"/>
          </p15:clr>
        </p15:guide>
        <p15:guide id="8" orient="horz" pos="1071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3474">
          <p15:clr>
            <a:srgbClr val="A4A3A4"/>
          </p15:clr>
        </p15:guide>
        <p15:guide id="11" pos="5396">
          <p15:clr>
            <a:srgbClr val="A4A3A4"/>
          </p15:clr>
        </p15:guide>
        <p15:guide id="12" pos="539">
          <p15:clr>
            <a:srgbClr val="A4A3A4"/>
          </p15:clr>
        </p15:guide>
        <p15:guide id="13" pos="5225">
          <p15:clr>
            <a:srgbClr val="A4A3A4"/>
          </p15:clr>
        </p15:guide>
        <p15:guide id="14" pos="3324">
          <p15:clr>
            <a:srgbClr val="A4A3A4"/>
          </p15:clr>
        </p15:guide>
        <p15:guide id="15" pos="374">
          <p15:clr>
            <a:srgbClr val="A4A3A4"/>
          </p15:clr>
        </p15:guide>
        <p15:guide id="16" pos="2303">
          <p15:clr>
            <a:srgbClr val="A4A3A4"/>
          </p15:clr>
        </p15:guide>
        <p15:guide id="17" pos="2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 showGuides="1">
      <p:cViewPr varScale="1">
        <p:scale>
          <a:sx n="125" d="100"/>
          <a:sy n="125" d="100"/>
        </p:scale>
        <p:origin x="816" y="114"/>
      </p:cViewPr>
      <p:guideLst>
        <p:guide orient="horz" pos="3505"/>
        <p:guide orient="horz" pos="3252"/>
        <p:guide orient="horz" pos="771"/>
        <p:guide orient="horz" pos="164"/>
        <p:guide orient="horz" pos="1278"/>
        <p:guide orient="horz" pos="2387"/>
        <p:guide orient="horz" pos="3922"/>
        <p:guide orient="horz" pos="1071"/>
        <p:guide orient="horz" pos="1162"/>
        <p:guide pos="3474"/>
        <p:guide pos="5396"/>
        <p:guide pos="539"/>
        <p:guide pos="5225"/>
        <p:guide pos="3324"/>
        <p:guide pos="374"/>
        <p:guide pos="2303"/>
        <p:guide pos="2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22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515EF-21D0-4831-955F-3A8E42BE88DC}" type="datetimeFigureOut">
              <a:rPr lang="de-CH" smtClean="0"/>
              <a:pPr/>
              <a:t>28.08.2019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563C-F6A4-4776-B5C3-7A051607615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654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6563C-F6A4-4776-B5C3-7A051607615D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317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583200" y="1692000"/>
            <a:ext cx="7977600" cy="386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2400" y="1926000"/>
            <a:ext cx="7441200" cy="13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</a:t>
            </a:r>
            <a:br>
              <a:rPr lang="de-DE" dirty="0"/>
            </a:br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5200" y="3726000"/>
            <a:ext cx="7439025" cy="1436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CH" dirty="0"/>
              <a:t>Durch klicken Untertitel hinzufügen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583200" y="1692000"/>
            <a:ext cx="7977600" cy="3866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42400" y="1926000"/>
            <a:ext cx="7441200" cy="13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</a:t>
            </a:r>
            <a:br>
              <a:rPr lang="de-DE" dirty="0"/>
            </a:br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5200" y="3726000"/>
            <a:ext cx="7439025" cy="1436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CH" dirty="0"/>
              <a:t>Durch klicken Untertitel hinzufügen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23.10.2012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0"/>
            <a:ext cx="8002800" cy="13115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CH" dirty="0"/>
              <a:t>Der Titel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7999" y="1386000"/>
            <a:ext cx="80028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Der Untertitel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58000" y="1778400"/>
            <a:ext cx="80028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Der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23.10.2012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0"/>
            <a:ext cx="8002800" cy="13115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CH" dirty="0"/>
              <a:t>Der Titel 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7999" y="1386000"/>
            <a:ext cx="80028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Der Untertitel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84200" y="1844674"/>
            <a:ext cx="4680000" cy="3719513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508000" y="1778400"/>
            <a:ext cx="305815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Der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23.10.2012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0"/>
            <a:ext cx="8002800" cy="13115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CH" dirty="0"/>
              <a:t>Der Titel 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7999" y="1386000"/>
            <a:ext cx="80028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Der Untertitel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93725" y="1844674"/>
            <a:ext cx="3062288" cy="3719513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83024" y="1778400"/>
            <a:ext cx="4411663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Der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23.10.2012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7999" y="1386000"/>
            <a:ext cx="80028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Der Untertitel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0"/>
            <a:ext cx="8002800" cy="13115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CH" dirty="0"/>
              <a:t>Der Titel 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84200" y="1844676"/>
            <a:ext cx="7981950" cy="3719512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logo_refbejuso_defr_rgb_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000"/>
            <a:ext cx="1819656" cy="1639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6000" y="6066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23.10.2012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0000" y="6057312"/>
            <a:ext cx="5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CH" dirty="0"/>
              <a:t>Reformierte Kirchen Bern-Jura-Solothurn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000" y="6066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451278B-6C5C-4947-AA54-E1A05CF99D7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584200" y="0"/>
            <a:ext cx="798195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3" r:id="rId2"/>
    <p:sldLayoutId id="2147483656" r:id="rId3"/>
    <p:sldLayoutId id="214748365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Heimat: gegeben – verloren – versprochen</a:t>
            </a:r>
          </a:p>
          <a:p>
            <a:r>
              <a:rPr lang="de-CH" sz="2000" dirty="0"/>
              <a:t>Theologisches zu Flucht und Migration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Matthias Zeindler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1196752"/>
            <a:ext cx="8002800" cy="4361648"/>
          </a:xfrm>
        </p:spPr>
        <p:txBody>
          <a:bodyPr/>
          <a:lstStyle/>
          <a:p>
            <a:r>
              <a:rPr lang="de-CH" dirty="0"/>
              <a:t>                                               Israel im Exil</a:t>
            </a:r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C35A058-575E-4E54-A2DF-C387D6018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1877793"/>
            <a:ext cx="5868144" cy="38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1561006"/>
            <a:ext cx="8002800" cy="3997394"/>
          </a:xfrm>
        </p:spPr>
        <p:txBody>
          <a:bodyPr/>
          <a:lstStyle/>
          <a:p>
            <a:r>
              <a:rPr lang="de-CH" dirty="0"/>
              <a:t>                          Der heimatlose Jesus</a:t>
            </a:r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DDEF5EE-180D-4AF8-8EE3-870287777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06" y="2472721"/>
            <a:ext cx="4309788" cy="32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1296000" y="3573016"/>
            <a:ext cx="7264800" cy="1985384"/>
          </a:xfrm>
        </p:spPr>
        <p:txBody>
          <a:bodyPr/>
          <a:lstStyle/>
          <a:p>
            <a:r>
              <a:rPr lang="de-CH" dirty="0"/>
              <a:t>Fazit: Migration steht im Zentrum der Bibel</a:t>
            </a:r>
          </a:p>
          <a:p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Heimat wird </a:t>
            </a:r>
            <a:r>
              <a:rPr lang="de-CH" i="1" dirty="0"/>
              <a:t>gegeben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Heimat wird </a:t>
            </a:r>
            <a:r>
              <a:rPr lang="de-CH" i="1" dirty="0"/>
              <a:t>verloren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Heimat wird </a:t>
            </a:r>
            <a:r>
              <a:rPr lang="de-CH" i="1" dirty="0"/>
              <a:t>versprochen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3C86CEA-B0F2-4930-B52B-1B5119888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93488"/>
            <a:ext cx="3471664" cy="15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FEC2F97-971C-44E7-BBF0-7D966213B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2442"/>
            <a:ext cx="4802120" cy="360051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="" xmlns:a16="http://schemas.microsoft.com/office/drawing/2014/main" id="{A8387CBA-9120-4716-8D03-7A32751422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                                             3. Heimat haben – suchen – finden </a:t>
            </a:r>
          </a:p>
        </p:txBody>
      </p:sp>
    </p:spTree>
    <p:extLst>
      <p:ext uri="{BB962C8B-B14F-4D97-AF65-F5344CB8AC3E}">
        <p14:creationId xmlns:p14="http://schemas.microsoft.com/office/powerpoint/2010/main" val="9145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58000" y="-60960"/>
            <a:ext cx="8002800" cy="1311550"/>
          </a:xfrm>
        </p:spPr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76000" y="1389502"/>
            <a:ext cx="8002800" cy="455322"/>
          </a:xfrm>
        </p:spPr>
        <p:txBody>
          <a:bodyPr/>
          <a:lstStyle/>
          <a:p>
            <a:r>
              <a:rPr lang="de-CH" i="1" dirty="0"/>
              <a:t>a. Heimat - gegeben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2276872"/>
            <a:ext cx="8002800" cy="3281528"/>
          </a:xfrm>
        </p:spPr>
        <p:txBody>
          <a:bodyPr/>
          <a:lstStyle/>
          <a:p>
            <a:r>
              <a:rPr lang="de-CH" i="1" dirty="0"/>
              <a:t>Schöpfung als Heimat:</a:t>
            </a:r>
          </a:p>
          <a:p>
            <a:endParaRPr lang="de-CH" dirty="0"/>
          </a:p>
          <a:p>
            <a:r>
              <a:rPr lang="de-CH" dirty="0"/>
              <a:t>Genesis 1: «Und die Erde war wüst und öde, und Finsternis lag auf der 	</a:t>
            </a:r>
            <a:r>
              <a:rPr lang="de-CH" dirty="0" err="1"/>
              <a:t>Urflut</a:t>
            </a:r>
            <a:r>
              <a:rPr lang="de-CH" dirty="0"/>
              <a:t>.» (v. 2)</a:t>
            </a:r>
          </a:p>
          <a:p>
            <a:r>
              <a:rPr lang="de-CH" dirty="0"/>
              <a:t>	Allem Geschaffenen sein Ort</a:t>
            </a:r>
          </a:p>
          <a:p>
            <a:endParaRPr lang="de-CH" dirty="0"/>
          </a:p>
          <a:p>
            <a:r>
              <a:rPr lang="de-CH" dirty="0"/>
              <a:t>Psalm 104: «Wie zahlreich sind deine Werke, Herr.</a:t>
            </a:r>
          </a:p>
          <a:p>
            <a:r>
              <a:rPr lang="de-CH" dirty="0"/>
              <a:t>	Du hast sie alle in Weisheit gemacht,</a:t>
            </a:r>
          </a:p>
          <a:p>
            <a:r>
              <a:rPr lang="de-CH" dirty="0"/>
              <a:t>	die Erde ist voll von deinen Geschöpfen.» (v. 24)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0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1979712" y="2276872"/>
            <a:ext cx="6581088" cy="3281528"/>
          </a:xfrm>
        </p:spPr>
        <p:txBody>
          <a:bodyPr/>
          <a:lstStyle/>
          <a:p>
            <a:r>
              <a:rPr lang="de-CH" i="1" dirty="0"/>
              <a:t>Verlust von Heimat</a:t>
            </a:r>
          </a:p>
          <a:p>
            <a:endParaRPr lang="de-CH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Vertreibung aus dem Paradies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Unterdrückung in Ägypten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Exil in Babylon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534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1746000"/>
            <a:ext cx="8002800" cy="3812400"/>
          </a:xfrm>
        </p:spPr>
        <p:txBody>
          <a:bodyPr/>
          <a:lstStyle/>
          <a:p>
            <a:r>
              <a:rPr lang="de-CH" i="1" dirty="0"/>
              <a:t>Gabe neuer Heimat</a:t>
            </a:r>
          </a:p>
          <a:p>
            <a:endParaRPr lang="de-CH" i="1" dirty="0"/>
          </a:p>
          <a:p>
            <a:r>
              <a:rPr lang="de-CH" dirty="0"/>
              <a:t>«Ich habe das Elend meines Volkes in Ägypten gesehen. […] So bin ich herabgestiegen, um es aus der Hand Ägyptens zu erretten und aus jenem Land </a:t>
            </a:r>
            <a:r>
              <a:rPr lang="de-CH" dirty="0">
                <a:solidFill>
                  <a:srgbClr val="FF0000"/>
                </a:solidFill>
              </a:rPr>
              <a:t>hinaufzuführen in ein schönes und weites Land, in ein Land, wo Milch und Honig fliessen</a:t>
            </a:r>
            <a:r>
              <a:rPr lang="de-CH" dirty="0"/>
              <a:t>.» (Ex. 3,7-8)</a:t>
            </a:r>
          </a:p>
          <a:p>
            <a:endParaRPr lang="de-CH" dirty="0"/>
          </a:p>
          <a:p>
            <a:r>
              <a:rPr lang="de-CH" dirty="0"/>
              <a:t>«Und die Befreiten des Herrn werden </a:t>
            </a:r>
            <a:r>
              <a:rPr lang="de-CH" dirty="0">
                <a:solidFill>
                  <a:srgbClr val="FF0000"/>
                </a:solidFill>
              </a:rPr>
              <a:t>zurückkehren und nach Zion kommen  unter Jubel</a:t>
            </a:r>
            <a:r>
              <a:rPr lang="de-CH" dirty="0"/>
              <a:t>, und über ihrem Haupt wird ewige Freude sein.» (Jes. 51,11)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0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295999" y="1386000"/>
            <a:ext cx="7264799" cy="1106896"/>
          </a:xfrm>
        </p:spPr>
        <p:txBody>
          <a:bodyPr/>
          <a:lstStyle/>
          <a:p>
            <a:r>
              <a:rPr lang="de-CH" i="1" dirty="0"/>
              <a:t>b. Heimat gestalten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1295999" y="2708920"/>
            <a:ext cx="7264801" cy="2849480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«Ich bin der Herr, dein Gott, der dich herausgeführt hat aus dem Land Ägypten, aus einem Sklavenhaus.» (Ex. 20,2)</a:t>
            </a:r>
          </a:p>
          <a:p>
            <a:endParaRPr lang="de-CH" dirty="0"/>
          </a:p>
          <a:p>
            <a:r>
              <a:rPr lang="de-CH" dirty="0"/>
              <a:t>→ 10 Gebote zur «Bewahrung der Freiheit»</a:t>
            </a:r>
          </a:p>
          <a:p>
            <a:r>
              <a:rPr lang="de-CH" dirty="0"/>
              <a:t>→ Heimat von innen gefährdet</a:t>
            </a:r>
          </a:p>
          <a:p>
            <a:r>
              <a:rPr lang="de-CH" dirty="0"/>
              <a:t>→ Heimat muss gestaltet werden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45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AFAA893-4B8D-4418-823F-8ECE4BAD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A078442C-9C62-4FD2-8ED6-58DB24B6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BCA3E55D-95AA-4A47-9EC0-62CCA1D3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18312D09-B14F-4C36-BDBF-2953E3246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1103AFFF-6E1C-4A9D-82FC-0DEF4F9C45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FF3BAC63-824C-455F-9EA1-46B524DA24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000" y="1916832"/>
            <a:ext cx="8002800" cy="3641568"/>
          </a:xfrm>
        </p:spPr>
        <p:txBody>
          <a:bodyPr/>
          <a:lstStyle/>
          <a:p>
            <a:r>
              <a:rPr lang="de-CH" dirty="0" err="1"/>
              <a:t>Heimatlichkeit</a:t>
            </a:r>
            <a:r>
              <a:rPr lang="de-CH" dirty="0"/>
              <a:t> und begrenzte Zuwanderung</a:t>
            </a:r>
          </a:p>
          <a:p>
            <a:endParaRPr lang="de-CH" dirty="0"/>
          </a:p>
          <a:p>
            <a:r>
              <a:rPr lang="de-CH" dirty="0"/>
              <a:t>«Gerade ein Staat, der für Zuwanderung offen ist, […] braucht, damit ein gutes Zusammenleben gelingt, die Kontrolle über das Staatsgebiet und die Zusammensetzung der Bevölkerung.»</a:t>
            </a:r>
          </a:p>
          <a:p>
            <a:r>
              <a:rPr lang="de-CH" dirty="0"/>
              <a:t>                                                                                          Ulrich </a:t>
            </a:r>
            <a:r>
              <a:rPr lang="de-CH" dirty="0" err="1"/>
              <a:t>Körtner</a:t>
            </a:r>
            <a:endParaRPr lang="de-CH" dirty="0"/>
          </a:p>
          <a:p>
            <a:endParaRPr lang="de-CH" dirty="0"/>
          </a:p>
          <a:p>
            <a:r>
              <a:rPr lang="de-CH" dirty="0"/>
              <a:t>Aber: Unbedingtheit des Rechts auf Asyl (Art. 14 Allg. Erklärung </a:t>
            </a:r>
            <a:r>
              <a:rPr lang="de-CH"/>
              <a:t>der Menschenrechte)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43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57999" y="1386000"/>
            <a:ext cx="8002800" cy="424462"/>
          </a:xfrm>
        </p:spPr>
        <p:txBody>
          <a:bodyPr/>
          <a:lstStyle/>
          <a:p>
            <a:r>
              <a:rPr lang="de-CH" i="1" dirty="0"/>
              <a:t>c. Gottes doppeltes Gewähren von Heimat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2060848"/>
            <a:ext cx="8002800" cy="3497552"/>
          </a:xfrm>
        </p:spPr>
        <p:txBody>
          <a:bodyPr/>
          <a:lstStyle/>
          <a:p>
            <a:r>
              <a:rPr lang="de-CH" dirty="0"/>
              <a:t>Gott will allem Geschaffenen Heimat verschaffen.</a:t>
            </a:r>
          </a:p>
          <a:p>
            <a:endParaRPr lang="de-CH" dirty="0"/>
          </a:p>
          <a:p>
            <a:r>
              <a:rPr lang="de-CH" dirty="0"/>
              <a:t>Wer keine Heimat hat, erhält von Gott anderswo neue Heimat (Exodus). Migration entspricht dann dem Willen Gottes.</a:t>
            </a:r>
          </a:p>
          <a:p>
            <a:endParaRPr lang="de-CH" dirty="0"/>
          </a:p>
          <a:p>
            <a:r>
              <a:rPr lang="de-CH" dirty="0"/>
              <a:t>Wer Heimat erhalten hat, hat den Auftrag, deren </a:t>
            </a:r>
            <a:r>
              <a:rPr lang="de-CH" dirty="0" err="1"/>
              <a:t>Heimatlichkeit</a:t>
            </a:r>
            <a:r>
              <a:rPr lang="de-CH" dirty="0"/>
              <a:t> zu bewahren.</a:t>
            </a:r>
          </a:p>
          <a:p>
            <a:endParaRPr lang="de-CH" dirty="0"/>
          </a:p>
          <a:p>
            <a:r>
              <a:rPr lang="de-CH" b="1" i="1" dirty="0"/>
              <a:t>Weder Migrierende noch Ansässige befinden sich von vornherein theologisch im Recht oder im Unrecht.</a:t>
            </a:r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10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      1. Kirchen und Migration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A8AABDB-8C6A-4CBE-B84B-0F8C5E90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64" y="2222872"/>
            <a:ext cx="6228184" cy="35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755576" y="2276872"/>
            <a:ext cx="7805224" cy="3281528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Flüchtlinge sind nicht generell «Wirtschaftsflüchtlinge» oder «Asyltouristen».</a:t>
            </a:r>
          </a:p>
          <a:p>
            <a:endParaRPr lang="de-CH" dirty="0"/>
          </a:p>
          <a:p>
            <a:r>
              <a:rPr lang="de-CH" dirty="0"/>
              <a:t>Um Heimat Besorgte sind nicht generell «Fremdenfeinde» und «</a:t>
            </a:r>
            <a:r>
              <a:rPr lang="de-CH" dirty="0" err="1"/>
              <a:t>rechtsaussen</a:t>
            </a:r>
            <a:r>
              <a:rPr lang="de-CH" dirty="0"/>
              <a:t>».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19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57999" y="1386000"/>
            <a:ext cx="8002800" cy="746856"/>
          </a:xfrm>
        </p:spPr>
        <p:txBody>
          <a:bodyPr/>
          <a:lstStyle/>
          <a:p>
            <a:r>
              <a:rPr lang="de-CH" i="1" dirty="0"/>
              <a:t>d. Der Fremde in der Heimat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2924944"/>
            <a:ext cx="8002800" cy="2633456"/>
          </a:xfrm>
        </p:spPr>
        <p:txBody>
          <a:bodyPr/>
          <a:lstStyle/>
          <a:p>
            <a:r>
              <a:rPr lang="de-CH" dirty="0"/>
              <a:t>Im Alten Testament </a:t>
            </a:r>
            <a:r>
              <a:rPr lang="de-CH" i="1" dirty="0"/>
              <a:t>53 Mahnungen, die Fremden aufzunehmen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de-CH" dirty="0"/>
              <a:t>«Einen Fremden sollst du nicht quälen.» (Ex. 23,9)</a:t>
            </a:r>
          </a:p>
          <a:p>
            <a:endParaRPr lang="de-CH" dirty="0"/>
          </a:p>
          <a:p>
            <a:r>
              <a:rPr lang="de-CH" dirty="0"/>
              <a:t>«Wenn ein Fremder bei dir lebt in eurem Land, sollt ihr ihn nicht bedrängen.» (Lev. 19,33)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81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1916832"/>
            <a:ext cx="8002800" cy="3641568"/>
          </a:xfrm>
        </p:spPr>
        <p:txBody>
          <a:bodyPr/>
          <a:lstStyle/>
          <a:p>
            <a:r>
              <a:rPr lang="de-CH" dirty="0"/>
              <a:t>Beispiele aus dem Neuen Testament:</a:t>
            </a:r>
          </a:p>
          <a:p>
            <a:endParaRPr lang="de-CH" dirty="0"/>
          </a:p>
          <a:p>
            <a:r>
              <a:rPr lang="de-CH" dirty="0"/>
              <a:t>«Die Liebe zu denen, die euch fremd sind, aber vergesst nicht – so haben manche, ohne es zu wissen, Engel beherbergt.» (Hebr. 13,2)</a:t>
            </a:r>
          </a:p>
          <a:p>
            <a:endParaRPr lang="de-CH" dirty="0"/>
          </a:p>
          <a:p>
            <a:r>
              <a:rPr lang="de-CH" dirty="0"/>
              <a:t>«Ich [Jesus] war fremd, und ihr habt mich aufgenommen.» (Mt. 25,35)</a:t>
            </a:r>
          </a:p>
          <a:p>
            <a:endParaRPr lang="de-CH" dirty="0"/>
          </a:p>
          <a:p>
            <a:r>
              <a:rPr lang="de-CH" b="1" dirty="0"/>
              <a:t>Heimat in einem theologischen Sinne kann nur </a:t>
            </a:r>
            <a:r>
              <a:rPr lang="de-CH" b="1" i="1" dirty="0"/>
              <a:t>für die Fremden offene Heimat</a:t>
            </a:r>
            <a:r>
              <a:rPr lang="de-CH" b="1" dirty="0"/>
              <a:t> sein.</a:t>
            </a:r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75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57999" y="1157713"/>
            <a:ext cx="8002800" cy="430377"/>
          </a:xfrm>
        </p:spPr>
        <p:txBody>
          <a:bodyPr/>
          <a:lstStyle/>
          <a:p>
            <a:r>
              <a:rPr lang="de-CH" dirty="0"/>
              <a:t>                 e. Verheissene Heimat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26" y="2015692"/>
            <a:ext cx="4957630" cy="37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1828800"/>
            <a:ext cx="8002800" cy="3729600"/>
          </a:xfrm>
        </p:spPr>
        <p:txBody>
          <a:bodyPr/>
          <a:lstStyle/>
          <a:p>
            <a:r>
              <a:rPr lang="de-CH" dirty="0"/>
              <a:t>Paulus: «… und ich betrachte es als Dreck, wenn ich nur Christus gewinne und in ihm meine Heimat finde.» (Phil. 3,8-9)</a:t>
            </a:r>
          </a:p>
          <a:p>
            <a:endParaRPr lang="de-CH" dirty="0"/>
          </a:p>
          <a:p>
            <a:r>
              <a:rPr lang="de-CH" dirty="0"/>
              <a:t>«Wenn unser irdisches Haus, das Zelt, abgebrochen wird, dann haben wir eine Wohnstatt bei Gott, ein nicht von Menschenhand gemachtes, unvergängliches Haus im Himmel.» (2. Kor. 5,1)</a:t>
            </a:r>
          </a:p>
          <a:p>
            <a:endParaRPr lang="de-CH" dirty="0"/>
          </a:p>
          <a:p>
            <a:r>
              <a:rPr lang="de-CH" dirty="0"/>
              <a:t>«Siehe, die Wohnung Gottes bei den Menschen! Er wird bei ihnen wohnen, und sie werden seine Völker sein, und Gott selbst wird mit ihnen sein, ihr Gott.» (Offb. 21,3)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03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1124744"/>
            <a:ext cx="8002800" cy="4433656"/>
          </a:xfrm>
        </p:spPr>
        <p:txBody>
          <a:bodyPr/>
          <a:lstStyle/>
          <a:p>
            <a:r>
              <a:rPr lang="de-CH" dirty="0"/>
              <a:t>«Wolf und Lamm werden einträchtig weiden, und der Löwe wird Stroh fressen wie das Rind.» (</a:t>
            </a:r>
            <a:r>
              <a:rPr lang="de-CH" dirty="0" err="1"/>
              <a:t>Jes</a:t>
            </a:r>
            <a:r>
              <a:rPr lang="de-CH" dirty="0"/>
              <a:t> 65,25)</a:t>
            </a:r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25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9E188AC-9008-4692-8AEC-C2E216DD0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22" y="2028712"/>
            <a:ext cx="4591878" cy="38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1386000"/>
            <a:ext cx="8002800" cy="4172400"/>
          </a:xfrm>
        </p:spPr>
        <p:txBody>
          <a:bodyPr/>
          <a:lstStyle/>
          <a:p>
            <a:r>
              <a:rPr lang="de-CH" i="1" dirty="0"/>
              <a:t>Heimat, «eschatologisch gebrochen» (Peter Biehl):</a:t>
            </a:r>
          </a:p>
          <a:p>
            <a:endParaRPr lang="de-CH" dirty="0"/>
          </a:p>
          <a:p>
            <a:r>
              <a:rPr lang="de-CH" dirty="0"/>
              <a:t>1. Diesseits des Reiches Gottes erwartet uns </a:t>
            </a:r>
            <a:r>
              <a:rPr lang="de-CH" i="1" dirty="0"/>
              <a:t>keine vollkommene Heimat</a:t>
            </a:r>
            <a:r>
              <a:rPr lang="de-CH" dirty="0"/>
              <a:t>. Wir sollen eine solche auch nicht konstruieren wollen.</a:t>
            </a:r>
          </a:p>
          <a:p>
            <a:endParaRPr lang="de-CH" dirty="0"/>
          </a:p>
          <a:p>
            <a:r>
              <a:rPr lang="de-CH" dirty="0"/>
              <a:t>2. Die biblische Hoffnung hat eine </a:t>
            </a:r>
            <a:r>
              <a:rPr lang="de-CH" i="1" dirty="0"/>
              <a:t>universale Tendenz</a:t>
            </a:r>
            <a:r>
              <a:rPr lang="de-CH" dirty="0"/>
              <a:t>. Christliches Handeln zielt deshalb von der Beheimatung der wenigen hin zur </a:t>
            </a:r>
            <a:r>
              <a:rPr lang="de-CH" i="1" dirty="0"/>
              <a:t>Beheimatung möglichst vieler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de-CH" dirty="0"/>
              <a:t>3. Das Warten auf die Heimat im Reich Gottes sensibilisiert für das </a:t>
            </a:r>
            <a:r>
              <a:rPr lang="de-CH" i="1" dirty="0"/>
              <a:t>Ausgesetzt- und Unterwegssein </a:t>
            </a:r>
            <a:r>
              <a:rPr lang="de-CH" dirty="0"/>
              <a:t>menschlicher Existenz. Wer Heimat hat, ist zur </a:t>
            </a:r>
            <a:r>
              <a:rPr lang="de-CH" i="1" dirty="0"/>
              <a:t>Solidarität </a:t>
            </a:r>
            <a:r>
              <a:rPr lang="de-CH" dirty="0"/>
              <a:t>gerufen mit denen, die keine haben.</a:t>
            </a:r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38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57999" y="980728"/>
            <a:ext cx="8002800" cy="576064"/>
          </a:xfrm>
        </p:spPr>
        <p:txBody>
          <a:bodyPr/>
          <a:lstStyle/>
          <a:p>
            <a:r>
              <a:rPr lang="de-CH" dirty="0"/>
              <a:t>4. Christsein: in der Fremde, unterwegs zur Heimat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1844824"/>
            <a:ext cx="8002800" cy="3713576"/>
          </a:xfrm>
        </p:spPr>
        <p:txBody>
          <a:bodyPr/>
          <a:lstStyle/>
          <a:p>
            <a:r>
              <a:rPr lang="de-CH" b="1" i="1" dirty="0"/>
              <a:t>a. Christenmenschen als Fremde</a:t>
            </a:r>
          </a:p>
          <a:p>
            <a:endParaRPr lang="de-CH" dirty="0"/>
          </a:p>
          <a:p>
            <a:r>
              <a:rPr lang="de-CH" dirty="0"/>
              <a:t>«Die Kirche Gottes, die zu Rom in der Fremde wohnt, an die Kirche Gottes, die zu Korinth in der Fremde wohnt.» (</a:t>
            </a:r>
            <a:r>
              <a:rPr lang="de-CH" dirty="0" err="1"/>
              <a:t>Klemensbrief</a:t>
            </a:r>
            <a:r>
              <a:rPr lang="de-CH" dirty="0"/>
              <a:t>, 96/97 n.Chr.)</a:t>
            </a:r>
          </a:p>
          <a:p>
            <a:endParaRPr lang="de-CH" dirty="0"/>
          </a:p>
          <a:p>
            <a:r>
              <a:rPr lang="de-CH" dirty="0"/>
              <a:t>«Meine Geliebten, ich ermahne euch als Fremdlinge in fremdem Land.» (1. Petr. 2,11)</a:t>
            </a:r>
          </a:p>
          <a:p>
            <a:endParaRPr lang="de-CH" dirty="0"/>
          </a:p>
          <a:p>
            <a:r>
              <a:rPr lang="de-CH" dirty="0"/>
              <a:t>Aber auch: «Sucht das Wohl der Stadt, in die ich euch in die </a:t>
            </a:r>
            <a:r>
              <a:rPr lang="de-CH" dirty="0" err="1"/>
              <a:t>Verban-nung</a:t>
            </a:r>
            <a:r>
              <a:rPr lang="de-CH" dirty="0"/>
              <a:t> geführt habe.» (Jer. 29,7)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49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19671" y="1386000"/>
            <a:ext cx="6941127" cy="360000"/>
          </a:xfrm>
        </p:spPr>
        <p:txBody>
          <a:bodyPr/>
          <a:lstStyle/>
          <a:p>
            <a:r>
              <a:rPr lang="de-CH" dirty="0"/>
              <a:t>b. Fremde, solidarisch mit Fremden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28</a:t>
            </a:fld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848"/>
            <a:ext cx="387141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2204864"/>
            <a:ext cx="8002800" cy="3353536"/>
          </a:xfrm>
        </p:spPr>
        <p:txBody>
          <a:bodyPr/>
          <a:lstStyle/>
          <a:p>
            <a:r>
              <a:rPr lang="de-CH" dirty="0"/>
              <a:t>1. </a:t>
            </a:r>
            <a:r>
              <a:rPr lang="de-CH" i="1" dirty="0"/>
              <a:t>Heimat als Gabe</a:t>
            </a:r>
            <a:r>
              <a:rPr lang="de-CH" dirty="0"/>
              <a:t>: Christenmenschen wissen darum, dass jede Heimat geschenkt ist. Ihre Grundhaltung ist </a:t>
            </a:r>
            <a:r>
              <a:rPr lang="de-CH" i="1" dirty="0"/>
              <a:t>Dankbarkeit</a:t>
            </a:r>
            <a:r>
              <a:rPr lang="de-CH" dirty="0"/>
              <a:t> für Heimat.</a:t>
            </a:r>
          </a:p>
          <a:p>
            <a:endParaRPr lang="de-CH" dirty="0"/>
          </a:p>
          <a:p>
            <a:r>
              <a:rPr lang="de-CH" dirty="0"/>
              <a:t>2. </a:t>
            </a:r>
            <a:r>
              <a:rPr lang="de-CH" i="1" dirty="0"/>
              <a:t>Heimat im Konflikt</a:t>
            </a:r>
            <a:r>
              <a:rPr lang="de-CH" dirty="0"/>
              <a:t>: Christenmenschen wissen darum, dass das Haben und Suchen von Heimat zu Spannungen führt. </a:t>
            </a:r>
          </a:p>
          <a:p>
            <a:endParaRPr lang="de-CH" dirty="0"/>
          </a:p>
          <a:p>
            <a:r>
              <a:rPr lang="de-CH" dirty="0"/>
              <a:t>3. </a:t>
            </a:r>
            <a:r>
              <a:rPr lang="de-CH" i="1" dirty="0"/>
              <a:t>Fremde in der Heimat</a:t>
            </a:r>
            <a:r>
              <a:rPr lang="de-CH" dirty="0"/>
              <a:t>: Christenmenschen glauben an einen </a:t>
            </a:r>
            <a:r>
              <a:rPr lang="de-CH" i="1" dirty="0"/>
              <a:t>Gott</a:t>
            </a:r>
            <a:r>
              <a:rPr lang="de-CH" dirty="0"/>
              <a:t>, der </a:t>
            </a:r>
            <a:r>
              <a:rPr lang="de-CH" i="1" dirty="0"/>
              <a:t>auf der Seite der Schwachen </a:t>
            </a:r>
            <a:r>
              <a:rPr lang="de-CH" dirty="0"/>
              <a:t>und damit der Heimatlosen steht.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99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1296000" y="2924944"/>
            <a:ext cx="8902536" cy="2921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Sozialer Einsatz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Ethische Stellungnahmen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Politische Reaktionen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Begründungen: Nächstenliebe und Menschenrechte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05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827584" y="2564904"/>
            <a:ext cx="7733216" cy="2993496"/>
          </a:xfrm>
        </p:spPr>
        <p:txBody>
          <a:bodyPr/>
          <a:lstStyle/>
          <a:p>
            <a:r>
              <a:rPr lang="de-CH" dirty="0"/>
              <a:t>4. </a:t>
            </a:r>
            <a:r>
              <a:rPr lang="de-CH" i="1" dirty="0"/>
              <a:t>Gestaltung von Heimat</a:t>
            </a:r>
            <a:r>
              <a:rPr lang="de-CH" dirty="0"/>
              <a:t>: Christenmenschen wissen darum, dass jede Heimat auch gestaltet werden muss. </a:t>
            </a:r>
          </a:p>
          <a:p>
            <a:endParaRPr lang="de-CH" dirty="0"/>
          </a:p>
          <a:p>
            <a:r>
              <a:rPr lang="de-CH" dirty="0"/>
              <a:t>5. </a:t>
            </a:r>
            <a:r>
              <a:rPr lang="de-CH" i="1" dirty="0"/>
              <a:t>Offene Heimat</a:t>
            </a:r>
            <a:r>
              <a:rPr lang="de-CH" dirty="0"/>
              <a:t>: Christenmenschen glauben an einen Gott, der immer mehr Menschen Heimat geben will.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12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2636912"/>
            <a:ext cx="8002800" cy="2921488"/>
          </a:xfrm>
        </p:spPr>
        <p:txBody>
          <a:bodyPr/>
          <a:lstStyle/>
          <a:p>
            <a:r>
              <a:rPr lang="de-CH" dirty="0"/>
              <a:t>6. </a:t>
            </a:r>
            <a:r>
              <a:rPr lang="de-CH" i="1" dirty="0"/>
              <a:t>Vorletzte Heimat</a:t>
            </a:r>
            <a:r>
              <a:rPr lang="de-CH" dirty="0"/>
              <a:t>: Christenmenschen wissen darum, dass jede Heimat vorletzte Heimat ist. </a:t>
            </a:r>
          </a:p>
          <a:p>
            <a:endParaRPr lang="de-CH" dirty="0"/>
          </a:p>
          <a:p>
            <a:r>
              <a:rPr lang="de-CH" dirty="0"/>
              <a:t>7. </a:t>
            </a:r>
            <a:r>
              <a:rPr lang="de-CH" i="1" dirty="0"/>
              <a:t>Letzte Heimat</a:t>
            </a:r>
            <a:r>
              <a:rPr lang="de-CH" dirty="0"/>
              <a:t>: Christenmenschen hoffen auf eine letzte Heimat im Reich Gottes.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31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69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1619672" y="3653400"/>
            <a:ext cx="6941128" cy="1905000"/>
          </a:xfrm>
        </p:spPr>
        <p:txBody>
          <a:bodyPr/>
          <a:lstStyle/>
          <a:p>
            <a:r>
              <a:rPr lang="de-CH" dirty="0"/>
              <a:t>Probleme</a:t>
            </a:r>
          </a:p>
          <a:p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Es fehlt die genuin kirchliche Stimme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Es fehlt die biblisch-theologische Urteilsbildung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0657090-EB61-4556-8D9C-CB15AB688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98944"/>
            <a:ext cx="33051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58000" y="1386000"/>
            <a:ext cx="8002799" cy="1898984"/>
          </a:xfrm>
        </p:spPr>
        <p:txBody>
          <a:bodyPr/>
          <a:lstStyle/>
          <a:p>
            <a:r>
              <a:rPr lang="de-CH" dirty="0"/>
              <a:t>2. «Heimat» in der Bibel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07F6033-3FBF-4F10-A393-C56E90C9B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7050"/>
            <a:ext cx="4320064" cy="440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DB084F6-B9B2-429B-9E6B-A4A7F273D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655775"/>
            <a:ext cx="5400000" cy="54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EA029E4-0AB5-4470-A643-8E7D784D6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3212976"/>
            <a:ext cx="2412000" cy="18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8000" y="1311550"/>
            <a:ext cx="8002800" cy="4246850"/>
          </a:xfrm>
        </p:spPr>
        <p:txBody>
          <a:bodyPr/>
          <a:lstStyle/>
          <a:p>
            <a:r>
              <a:rPr lang="de-CH" i="1" dirty="0"/>
              <a:t>               Beispiele</a:t>
            </a:r>
          </a:p>
          <a:p>
            <a:endParaRPr lang="de-CH" dirty="0"/>
          </a:p>
          <a:p>
            <a:r>
              <a:rPr lang="de-CH" dirty="0"/>
              <a:t>                           Vertreibung aus dem Paradies</a:t>
            </a:r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09FE2F7-49F3-4886-AB35-9C4C71404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20" y="2953073"/>
            <a:ext cx="4211960" cy="26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827584" y="2924944"/>
            <a:ext cx="7733216" cy="2633456"/>
          </a:xfrm>
        </p:spPr>
        <p:txBody>
          <a:bodyPr/>
          <a:lstStyle/>
          <a:p>
            <a:r>
              <a:rPr lang="de-CH" dirty="0"/>
              <a:t>Josef und </a:t>
            </a:r>
          </a:p>
          <a:p>
            <a:r>
              <a:rPr lang="de-CH" dirty="0"/>
              <a:t>seine Brüder</a:t>
            </a:r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9686CED-AD91-4AE3-8D02-165C4654E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0" y="1335750"/>
            <a:ext cx="5173600" cy="41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1187624" y="1778400"/>
            <a:ext cx="7373176" cy="3780000"/>
          </a:xfrm>
        </p:spPr>
        <p:txBody>
          <a:bodyPr/>
          <a:lstStyle/>
          <a:p>
            <a:r>
              <a:rPr lang="de-CH" dirty="0"/>
              <a:t>Auszug aus Ägypten</a:t>
            </a:r>
          </a:p>
          <a:p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Reformierte Kirchen Bern-Jura-Solothurn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9FDA4C1-8FCB-4B38-90EC-635DB9546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4619882" cy="33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_Kirche_BJS_Master">
  <a:themeElements>
    <a:clrScheme name="Ref_Kirche_BJS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6383C0"/>
      </a:accent1>
      <a:accent2>
        <a:srgbClr val="6383C0"/>
      </a:accent2>
      <a:accent3>
        <a:srgbClr val="6383C0"/>
      </a:accent3>
      <a:accent4>
        <a:srgbClr val="6383C0"/>
      </a:accent4>
      <a:accent5>
        <a:srgbClr val="6383C0"/>
      </a:accent5>
      <a:accent6>
        <a:srgbClr val="6383C0"/>
      </a:accent6>
      <a:hlink>
        <a:srgbClr val="6383C0"/>
      </a:hlink>
      <a:folHlink>
        <a:srgbClr val="6383C0"/>
      </a:folHlink>
    </a:clrScheme>
    <a:fontScheme name="Ref Kirche BJ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f Kirche BJS 2">
  <a:themeElements>
    <a:clrScheme name="Ref_Kirche_BJS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6383C0"/>
      </a:accent1>
      <a:accent2>
        <a:srgbClr val="6383C0"/>
      </a:accent2>
      <a:accent3>
        <a:srgbClr val="6383C0"/>
      </a:accent3>
      <a:accent4>
        <a:srgbClr val="6383C0"/>
      </a:accent4>
      <a:accent5>
        <a:srgbClr val="6383C0"/>
      </a:accent5>
      <a:accent6>
        <a:srgbClr val="6383C0"/>
      </a:accent6>
      <a:hlink>
        <a:srgbClr val="6383C0"/>
      </a:hlink>
      <a:folHlink>
        <a:srgbClr val="6383C0"/>
      </a:folHlink>
    </a:clrScheme>
    <a:fontScheme name="Ref Kirche BJ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Ref_Kirche_BJS_Master</Template>
  <TotalTime>0</TotalTime>
  <Words>1117</Words>
  <Application>Microsoft Office PowerPoint</Application>
  <PresentationFormat>Bildschirmpräsentation (4:3)</PresentationFormat>
  <Paragraphs>188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Ref_Kirche_BJS_Master</vt:lpstr>
      <vt:lpstr>Ref Kirche BJS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RefBeJuSo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m_sager</dc:creator>
  <cp:lastModifiedBy>Zeindler Matthias</cp:lastModifiedBy>
  <cp:revision>89</cp:revision>
  <dcterms:created xsi:type="dcterms:W3CDTF">2014-04-02T10:05:52Z</dcterms:created>
  <dcterms:modified xsi:type="dcterms:W3CDTF">2019-08-28T12:49:07Z</dcterms:modified>
</cp:coreProperties>
</file>