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5" r:id="rId2"/>
    <p:sldId id="276" r:id="rId3"/>
    <p:sldId id="277" r:id="rId4"/>
    <p:sldId id="287" r:id="rId5"/>
    <p:sldId id="288" r:id="rId6"/>
    <p:sldId id="284" r:id="rId7"/>
    <p:sldId id="285" r:id="rId8"/>
    <p:sldId id="286" r:id="rId9"/>
    <p:sldId id="289" r:id="rId10"/>
    <p:sldId id="261" r:id="rId11"/>
    <p:sldId id="282" r:id="rId12"/>
    <p:sldId id="262" r:id="rId13"/>
    <p:sldId id="263" r:id="rId14"/>
    <p:sldId id="264" r:id="rId15"/>
    <p:sldId id="281" r:id="rId16"/>
    <p:sldId id="265" r:id="rId17"/>
    <p:sldId id="279" r:id="rId18"/>
    <p:sldId id="258" r:id="rId19"/>
    <p:sldId id="267" r:id="rId20"/>
    <p:sldId id="269" r:id="rId21"/>
    <p:sldId id="259" r:id="rId22"/>
    <p:sldId id="270" r:id="rId23"/>
    <p:sldId id="271" r:id="rId24"/>
    <p:sldId id="290" r:id="rId25"/>
    <p:sldId id="283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2352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F44F-D8C1-4D44-BF3A-70CD3EEE55DE}" type="datetimeFigureOut">
              <a:rPr lang="en-US" smtClean="0"/>
              <a:t>25.10.16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A71C-9E9E-7D48-9395-F25C06D61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162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F44F-D8C1-4D44-BF3A-70CD3EEE55DE}" type="datetimeFigureOut">
              <a:rPr lang="en-US" smtClean="0"/>
              <a:t>25.10.16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A71C-9E9E-7D48-9395-F25C06D61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120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F44F-D8C1-4D44-BF3A-70CD3EEE55DE}" type="datetimeFigureOut">
              <a:rPr lang="en-US" smtClean="0"/>
              <a:t>25.10.16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A71C-9E9E-7D48-9395-F25C06D61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252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F44F-D8C1-4D44-BF3A-70CD3EEE55DE}" type="datetimeFigureOut">
              <a:rPr lang="en-US" smtClean="0"/>
              <a:t>25.10.16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A71C-9E9E-7D48-9395-F25C06D61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494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F44F-D8C1-4D44-BF3A-70CD3EEE55DE}" type="datetimeFigureOut">
              <a:rPr lang="en-US" smtClean="0"/>
              <a:t>25.10.16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A71C-9E9E-7D48-9395-F25C06D61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362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F44F-D8C1-4D44-BF3A-70CD3EEE55DE}" type="datetimeFigureOut">
              <a:rPr lang="en-US" smtClean="0"/>
              <a:t>25.10.16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A71C-9E9E-7D48-9395-F25C06D61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872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F44F-D8C1-4D44-BF3A-70CD3EEE55DE}" type="datetimeFigureOut">
              <a:rPr lang="en-US" smtClean="0"/>
              <a:t>25.10.16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A71C-9E9E-7D48-9395-F25C06D61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830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F44F-D8C1-4D44-BF3A-70CD3EEE55DE}" type="datetimeFigureOut">
              <a:rPr lang="en-US" smtClean="0"/>
              <a:t>25.10.16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A71C-9E9E-7D48-9395-F25C06D61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839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F44F-D8C1-4D44-BF3A-70CD3EEE55DE}" type="datetimeFigureOut">
              <a:rPr lang="en-US" smtClean="0"/>
              <a:t>25.10.16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A71C-9E9E-7D48-9395-F25C06D61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22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F44F-D8C1-4D44-BF3A-70CD3EEE55DE}" type="datetimeFigureOut">
              <a:rPr lang="en-US" smtClean="0"/>
              <a:t>25.10.16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A71C-9E9E-7D48-9395-F25C06D61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59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F44F-D8C1-4D44-BF3A-70CD3EEE55DE}" type="datetimeFigureOut">
              <a:rPr lang="en-US" smtClean="0"/>
              <a:t>25.10.16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A71C-9E9E-7D48-9395-F25C06D61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44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2F44F-D8C1-4D44-BF3A-70CD3EEE55DE}" type="datetimeFigureOut">
              <a:rPr lang="en-US" smtClean="0"/>
              <a:t>25.10.16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CA71C-9E9E-7D48-9395-F25C06D61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0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rquivohistoricojoinville.com.br/ListaImigrantes/lista/tudo.htm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About hopes and boats</a:t>
            </a:r>
            <a:endParaRPr lang="en-GB" dirty="0"/>
          </a:p>
        </p:txBody>
      </p:sp>
      <p:pic>
        <p:nvPicPr>
          <p:cNvPr id="3077" name="Picture 5" descr="C:\Users\ene\Documents\Elaine\THEMES\ReadingBible\fish-drying-on-fishing-boa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3876" y="2626968"/>
            <a:ext cx="5641375" cy="423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ene\Documents\Elaine\THEMES\ReadingBible\boat 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4428" y="1417638"/>
            <a:ext cx="3715555" cy="220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ene\Documents\Elaine\THEMES\ReadingBible\boat2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947" y="1417637"/>
            <a:ext cx="2506497" cy="187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389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65904"/>
            <a:ext cx="7772400" cy="1033140"/>
          </a:xfrm>
        </p:spPr>
        <p:txBody>
          <a:bodyPr/>
          <a:lstStyle/>
          <a:p>
            <a:r>
              <a:rPr lang="en-US" dirty="0" smtClean="0"/>
              <a:t>Acts 27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0559" y="1399044"/>
            <a:ext cx="8417432" cy="4864363"/>
          </a:xfrm>
        </p:spPr>
        <p:txBody>
          <a:bodyPr>
            <a:normAutofit fontScale="77500" lnSpcReduction="20000"/>
          </a:bodyPr>
          <a:lstStyle/>
          <a:p>
            <a:r>
              <a:rPr lang="en-US" sz="4100" dirty="0">
                <a:solidFill>
                  <a:srgbClr val="000000"/>
                </a:solidFill>
              </a:rPr>
              <a:t>The Voyage to </a:t>
            </a:r>
            <a:r>
              <a:rPr lang="en-US" sz="4100" dirty="0" smtClean="0">
                <a:solidFill>
                  <a:srgbClr val="000000"/>
                </a:solidFill>
              </a:rPr>
              <a:t>Rome</a:t>
            </a:r>
          </a:p>
          <a:p>
            <a:pPr algn="just"/>
            <a:r>
              <a:rPr lang="en-US" sz="4100" b="1" dirty="0" smtClean="0">
                <a:solidFill>
                  <a:schemeClr val="tx1"/>
                </a:solidFill>
              </a:rPr>
              <a:t>v1. </a:t>
            </a:r>
            <a:r>
              <a:rPr lang="en-US" sz="3600" dirty="0" err="1">
                <a:solidFill>
                  <a:schemeClr val="tx1"/>
                </a:solidFill>
              </a:rPr>
              <a:t>übergaben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sie</a:t>
            </a:r>
            <a:r>
              <a:rPr lang="en-US" sz="3600" dirty="0">
                <a:solidFill>
                  <a:schemeClr val="tx1"/>
                </a:solidFill>
              </a:rPr>
              <a:t> Paulus und </a:t>
            </a:r>
            <a:r>
              <a:rPr lang="en-US" sz="3600" dirty="0" err="1">
                <a:solidFill>
                  <a:schemeClr val="tx1"/>
                </a:solidFill>
              </a:rPr>
              <a:t>etliche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andere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Gefangene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dem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Unterhauptmann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mit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Namen</a:t>
            </a:r>
            <a:r>
              <a:rPr lang="en-US" sz="3600" dirty="0">
                <a:solidFill>
                  <a:schemeClr val="tx1"/>
                </a:solidFill>
              </a:rPr>
              <a:t> Julius, von der "</a:t>
            </a:r>
            <a:r>
              <a:rPr lang="en-US" sz="3600" dirty="0" err="1">
                <a:solidFill>
                  <a:schemeClr val="tx1"/>
                </a:solidFill>
              </a:rPr>
              <a:t>kaiserlichen</a:t>
            </a:r>
            <a:r>
              <a:rPr lang="en-US" sz="3600" dirty="0">
                <a:solidFill>
                  <a:schemeClr val="tx1"/>
                </a:solidFill>
              </a:rPr>
              <a:t>" </a:t>
            </a:r>
            <a:r>
              <a:rPr lang="en-US" sz="3600" dirty="0" err="1">
                <a:solidFill>
                  <a:schemeClr val="tx1"/>
                </a:solidFill>
              </a:rPr>
              <a:t>Schar</a:t>
            </a:r>
            <a:r>
              <a:rPr lang="en-US" sz="3600" dirty="0" smtClean="0">
                <a:solidFill>
                  <a:schemeClr val="tx1"/>
                </a:solidFill>
              </a:rPr>
              <a:t>.</a:t>
            </a:r>
            <a:r>
              <a:rPr lang="en-US" sz="4100" dirty="0" smtClean="0">
                <a:solidFill>
                  <a:schemeClr val="tx1"/>
                </a:solidFill>
              </a:rPr>
              <a:t> </a:t>
            </a:r>
          </a:p>
          <a:p>
            <a:pPr algn="just"/>
            <a:r>
              <a:rPr lang="en-US" sz="4100" b="1" dirty="0" smtClean="0">
                <a:solidFill>
                  <a:schemeClr val="tx1"/>
                </a:solidFill>
              </a:rPr>
              <a:t>V3. </a:t>
            </a:r>
            <a:r>
              <a:rPr lang="en-US" sz="3600" dirty="0">
                <a:solidFill>
                  <a:schemeClr val="tx1"/>
                </a:solidFill>
              </a:rPr>
              <a:t>und Julius </a:t>
            </a:r>
            <a:r>
              <a:rPr lang="en-US" sz="3600" dirty="0" err="1">
                <a:solidFill>
                  <a:schemeClr val="tx1"/>
                </a:solidFill>
              </a:rPr>
              <a:t>hielt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sich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freundlich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gegen</a:t>
            </a:r>
            <a:r>
              <a:rPr lang="en-US" sz="3600" dirty="0">
                <a:solidFill>
                  <a:schemeClr val="tx1"/>
                </a:solidFill>
              </a:rPr>
              <a:t> Paulus, </a:t>
            </a:r>
            <a:r>
              <a:rPr lang="en-US" sz="3600" dirty="0" err="1">
                <a:solidFill>
                  <a:schemeClr val="tx1"/>
                </a:solidFill>
              </a:rPr>
              <a:t>erlaubte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ihm</a:t>
            </a:r>
            <a:r>
              <a:rPr lang="en-US" sz="3600" dirty="0">
                <a:solidFill>
                  <a:schemeClr val="tx1"/>
                </a:solidFill>
              </a:rPr>
              <a:t>, </a:t>
            </a:r>
            <a:r>
              <a:rPr lang="en-US" sz="3600" dirty="0" err="1">
                <a:solidFill>
                  <a:schemeClr val="tx1"/>
                </a:solidFill>
              </a:rPr>
              <a:t>zu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seinen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guten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Freunden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zu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gehen</a:t>
            </a:r>
            <a:r>
              <a:rPr lang="en-US" sz="3600" dirty="0">
                <a:solidFill>
                  <a:schemeClr val="tx1"/>
                </a:solidFill>
              </a:rPr>
              <a:t> und </a:t>
            </a:r>
            <a:r>
              <a:rPr lang="en-US" sz="3600" dirty="0" err="1">
                <a:solidFill>
                  <a:schemeClr val="tx1"/>
                </a:solidFill>
              </a:rPr>
              <a:t>sich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zu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pflegen</a:t>
            </a:r>
            <a:r>
              <a:rPr lang="en-US" sz="3600" dirty="0" smtClean="0">
                <a:solidFill>
                  <a:schemeClr val="tx1"/>
                </a:solidFill>
              </a:rPr>
              <a:t>.</a:t>
            </a:r>
            <a:endParaRPr lang="en-US" sz="4100" dirty="0" smtClean="0">
              <a:solidFill>
                <a:schemeClr val="tx1"/>
              </a:solidFill>
            </a:endParaRPr>
          </a:p>
          <a:p>
            <a:pPr algn="just"/>
            <a:endParaRPr lang="en-US" sz="4100" dirty="0" smtClean="0">
              <a:solidFill>
                <a:schemeClr val="tx1"/>
              </a:solidFill>
            </a:endParaRPr>
          </a:p>
          <a:p>
            <a:pPr algn="just"/>
            <a:r>
              <a:rPr lang="en-US" sz="4100" b="1" dirty="0" smtClean="0">
                <a:solidFill>
                  <a:schemeClr val="tx1"/>
                </a:solidFill>
              </a:rPr>
              <a:t>v10</a:t>
            </a:r>
            <a:r>
              <a:rPr lang="en-US" sz="4100" dirty="0" smtClean="0">
                <a:solidFill>
                  <a:schemeClr val="tx1"/>
                </a:solidFill>
              </a:rPr>
              <a:t>. </a:t>
            </a:r>
            <a:r>
              <a:rPr lang="en-US" sz="3600" dirty="0" err="1">
                <a:solidFill>
                  <a:schemeClr val="tx1"/>
                </a:solidFill>
              </a:rPr>
              <a:t>Liebe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Männer</a:t>
            </a:r>
            <a:r>
              <a:rPr lang="en-US" sz="3600" dirty="0">
                <a:solidFill>
                  <a:schemeClr val="tx1"/>
                </a:solidFill>
              </a:rPr>
              <a:t>, </a:t>
            </a:r>
            <a:r>
              <a:rPr lang="en-US" sz="3600" dirty="0" err="1">
                <a:solidFill>
                  <a:schemeClr val="tx1"/>
                </a:solidFill>
              </a:rPr>
              <a:t>ich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sehe</a:t>
            </a:r>
            <a:r>
              <a:rPr lang="en-US" sz="3600" dirty="0">
                <a:solidFill>
                  <a:schemeClr val="tx1"/>
                </a:solidFill>
              </a:rPr>
              <a:t>, </a:t>
            </a:r>
            <a:r>
              <a:rPr lang="en-US" sz="3600" dirty="0" err="1">
                <a:solidFill>
                  <a:schemeClr val="tx1"/>
                </a:solidFill>
              </a:rPr>
              <a:t>daß</a:t>
            </a:r>
            <a:r>
              <a:rPr lang="en-US" sz="3600" dirty="0">
                <a:solidFill>
                  <a:schemeClr val="tx1"/>
                </a:solidFill>
              </a:rPr>
              <a:t> die </a:t>
            </a:r>
            <a:r>
              <a:rPr lang="en-US" sz="3600" dirty="0" err="1">
                <a:solidFill>
                  <a:schemeClr val="tx1"/>
                </a:solidFill>
              </a:rPr>
              <a:t>Schiffahrt</a:t>
            </a:r>
            <a:r>
              <a:rPr lang="en-US" sz="3600" dirty="0">
                <a:solidFill>
                  <a:schemeClr val="tx1"/>
                </a:solidFill>
              </a:rPr>
              <a:t> will </a:t>
            </a:r>
            <a:r>
              <a:rPr lang="en-US" sz="3600" dirty="0" err="1">
                <a:solidFill>
                  <a:schemeClr val="tx1"/>
                </a:solidFill>
              </a:rPr>
              <a:t>mit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Leid</a:t>
            </a:r>
            <a:r>
              <a:rPr lang="en-US" sz="3600" dirty="0">
                <a:solidFill>
                  <a:schemeClr val="tx1"/>
                </a:solidFill>
              </a:rPr>
              <a:t> und </a:t>
            </a:r>
            <a:r>
              <a:rPr lang="en-US" sz="3600" dirty="0" err="1">
                <a:solidFill>
                  <a:schemeClr val="tx1"/>
                </a:solidFill>
              </a:rPr>
              <a:t>großem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Schaden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ergehen</a:t>
            </a:r>
            <a:r>
              <a:rPr lang="en-US" sz="3600" dirty="0">
                <a:solidFill>
                  <a:schemeClr val="tx1"/>
                </a:solidFill>
              </a:rPr>
              <a:t>, </a:t>
            </a:r>
            <a:r>
              <a:rPr lang="en-US" sz="3600" dirty="0" err="1">
                <a:solidFill>
                  <a:schemeClr val="tx1"/>
                </a:solidFill>
              </a:rPr>
              <a:t>nicht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allein</a:t>
            </a:r>
            <a:r>
              <a:rPr lang="en-US" sz="3600" dirty="0">
                <a:solidFill>
                  <a:schemeClr val="tx1"/>
                </a:solidFill>
              </a:rPr>
              <a:t> der Last und des </a:t>
            </a:r>
            <a:r>
              <a:rPr lang="en-US" sz="3600" dirty="0" err="1">
                <a:solidFill>
                  <a:schemeClr val="tx1"/>
                </a:solidFill>
              </a:rPr>
              <a:t>Schiffes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sondern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auch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unsers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Lebens</a:t>
            </a:r>
            <a:r>
              <a:rPr lang="en-US" sz="3600" dirty="0" smtClean="0">
                <a:solidFill>
                  <a:schemeClr val="tx1"/>
                </a:solidFill>
              </a:rPr>
              <a:t>.</a:t>
            </a:r>
            <a:r>
              <a:rPr lang="en-US" sz="4100" dirty="0" smtClean="0">
                <a:solidFill>
                  <a:srgbClr val="000000"/>
                </a:solidFill>
              </a:rPr>
              <a:t> </a:t>
            </a:r>
          </a:p>
          <a:p>
            <a:pPr algn="just"/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230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624188"/>
            <a:ext cx="8229600" cy="5501975"/>
          </a:xfrm>
        </p:spPr>
      </p:pic>
    </p:spTree>
    <p:extLst>
      <p:ext uri="{BB962C8B-B14F-4D97-AF65-F5344CB8AC3E}">
        <p14:creationId xmlns:p14="http://schemas.microsoft.com/office/powerpoint/2010/main" val="4228666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and when </a:t>
            </a:r>
            <a:r>
              <a:rPr lang="en-US" dirty="0" smtClean="0">
                <a:solidFill>
                  <a:srgbClr val="C00000"/>
                </a:solidFill>
              </a:rPr>
              <a:t>the conflict </a:t>
            </a:r>
            <a:r>
              <a:rPr lang="en-US" dirty="0" smtClean="0"/>
              <a:t>starts = </a:t>
            </a:r>
            <a:br>
              <a:rPr lang="en-US" dirty="0" smtClean="0"/>
            </a:br>
            <a:r>
              <a:rPr lang="en-US" dirty="0" smtClean="0"/>
              <a:t>The storm (v.13-26)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8922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600" b="1" dirty="0" smtClean="0"/>
              <a:t>V19. </a:t>
            </a:r>
            <a:r>
              <a:rPr lang="en-US" sz="3600" b="1" dirty="0"/>
              <a:t> </a:t>
            </a:r>
            <a:r>
              <a:rPr lang="en-US" sz="3600" dirty="0"/>
              <a:t>Und am </a:t>
            </a:r>
            <a:r>
              <a:rPr lang="en-US" sz="3600" dirty="0" err="1"/>
              <a:t>dritten</a:t>
            </a:r>
            <a:r>
              <a:rPr lang="en-US" sz="3600" dirty="0"/>
              <a:t> </a:t>
            </a:r>
            <a:r>
              <a:rPr lang="en-US" sz="3600" dirty="0" err="1"/>
              <a:t>Tage</a:t>
            </a:r>
            <a:r>
              <a:rPr lang="en-US" sz="3600" dirty="0"/>
              <a:t> </a:t>
            </a:r>
            <a:r>
              <a:rPr lang="en-US" sz="3600" dirty="0" err="1"/>
              <a:t>warfen</a:t>
            </a:r>
            <a:r>
              <a:rPr lang="en-US" sz="3600" dirty="0"/>
              <a:t> </a:t>
            </a:r>
            <a:r>
              <a:rPr lang="en-US" sz="3600" dirty="0" err="1"/>
              <a:t>wir</a:t>
            </a:r>
            <a:r>
              <a:rPr lang="en-US" sz="3600" dirty="0"/>
              <a:t> </a:t>
            </a:r>
            <a:r>
              <a:rPr lang="en-US" sz="3600" dirty="0" err="1"/>
              <a:t>mit</a:t>
            </a:r>
            <a:r>
              <a:rPr lang="en-US" sz="3600" dirty="0"/>
              <a:t> </a:t>
            </a:r>
            <a:r>
              <a:rPr lang="en-US" sz="3600" b="1" dirty="0" err="1"/>
              <a:t>unseren</a:t>
            </a:r>
            <a:r>
              <a:rPr lang="en-US" sz="3600" b="1" dirty="0"/>
              <a:t> </a:t>
            </a:r>
            <a:r>
              <a:rPr lang="en-US" sz="3600" b="1" dirty="0" err="1"/>
              <a:t>Händen</a:t>
            </a:r>
            <a:r>
              <a:rPr lang="en-US" sz="3600" b="1" dirty="0"/>
              <a:t> </a:t>
            </a:r>
            <a:r>
              <a:rPr lang="en-US" sz="3600" dirty="0" err="1"/>
              <a:t>aus</a:t>
            </a:r>
            <a:r>
              <a:rPr lang="en-US" sz="3600" dirty="0"/>
              <a:t> die </a:t>
            </a:r>
            <a:r>
              <a:rPr lang="en-US" sz="3600" dirty="0" err="1"/>
              <a:t>Gerätschaft</a:t>
            </a:r>
            <a:r>
              <a:rPr lang="en-US" sz="3600" dirty="0"/>
              <a:t> </a:t>
            </a:r>
            <a:r>
              <a:rPr lang="en-US" sz="3600" dirty="0" err="1"/>
              <a:t>im</a:t>
            </a:r>
            <a:r>
              <a:rPr lang="en-US" sz="3600" dirty="0"/>
              <a:t> </a:t>
            </a:r>
            <a:r>
              <a:rPr lang="en-US" sz="3600" dirty="0" err="1" smtClean="0"/>
              <a:t>Schiffe</a:t>
            </a:r>
            <a:endParaRPr lang="en-US" sz="3600" dirty="0" smtClean="0"/>
          </a:p>
          <a:p>
            <a:pPr marL="0" indent="0" algn="just">
              <a:buNone/>
            </a:pPr>
            <a:r>
              <a:rPr lang="en-US" sz="3600" b="1" dirty="0" smtClean="0"/>
              <a:t>V20.</a:t>
            </a:r>
            <a:r>
              <a:rPr lang="en-US" sz="3600" dirty="0" smtClean="0"/>
              <a:t> </a:t>
            </a:r>
            <a:r>
              <a:rPr lang="en-US" sz="3600" dirty="0"/>
              <a:t>Da </a:t>
            </a:r>
            <a:r>
              <a:rPr lang="en-US" sz="3600" dirty="0" err="1"/>
              <a:t>aber</a:t>
            </a:r>
            <a:r>
              <a:rPr lang="en-US" sz="3600" dirty="0"/>
              <a:t> an </a:t>
            </a:r>
            <a:r>
              <a:rPr lang="en-US" sz="3600" dirty="0" err="1"/>
              <a:t>vielen</a:t>
            </a:r>
            <a:r>
              <a:rPr lang="en-US" sz="3600" dirty="0"/>
              <a:t> </a:t>
            </a:r>
            <a:r>
              <a:rPr lang="en-US" sz="3600" dirty="0" err="1"/>
              <a:t>Tagen</a:t>
            </a:r>
            <a:r>
              <a:rPr lang="en-US" sz="3600" dirty="0"/>
              <a:t> </a:t>
            </a:r>
            <a:r>
              <a:rPr lang="en-US" sz="3600" dirty="0" err="1"/>
              <a:t>weder</a:t>
            </a:r>
            <a:r>
              <a:rPr lang="en-US" sz="3600" dirty="0"/>
              <a:t> </a:t>
            </a:r>
            <a:r>
              <a:rPr lang="en-US" sz="3600" dirty="0" err="1"/>
              <a:t>Sonne</a:t>
            </a:r>
            <a:r>
              <a:rPr lang="en-US" sz="3600" dirty="0"/>
              <a:t> </a:t>
            </a:r>
            <a:r>
              <a:rPr lang="en-US" sz="3600" dirty="0" err="1"/>
              <a:t>noch</a:t>
            </a:r>
            <a:r>
              <a:rPr lang="en-US" sz="3600" dirty="0"/>
              <a:t> </a:t>
            </a:r>
            <a:r>
              <a:rPr lang="en-US" sz="3600" dirty="0" err="1"/>
              <a:t>Gestirn</a:t>
            </a:r>
            <a:r>
              <a:rPr lang="en-US" sz="3600" dirty="0"/>
              <a:t> </a:t>
            </a:r>
            <a:r>
              <a:rPr lang="en-US" sz="3600" dirty="0" err="1"/>
              <a:t>erschien</a:t>
            </a:r>
            <a:r>
              <a:rPr lang="en-US" sz="3600" dirty="0"/>
              <a:t> und </a:t>
            </a:r>
            <a:r>
              <a:rPr lang="en-US" sz="3600" dirty="0" err="1"/>
              <a:t>ein</a:t>
            </a:r>
            <a:r>
              <a:rPr lang="en-US" sz="3600" dirty="0"/>
              <a:t> </a:t>
            </a:r>
            <a:r>
              <a:rPr lang="en-US" sz="3600" dirty="0" err="1"/>
              <a:t>nicht</a:t>
            </a:r>
            <a:r>
              <a:rPr lang="en-US" sz="3600" dirty="0"/>
              <a:t> </a:t>
            </a:r>
            <a:r>
              <a:rPr lang="en-US" sz="3600" dirty="0" err="1"/>
              <a:t>kleines</a:t>
            </a:r>
            <a:r>
              <a:rPr lang="en-US" sz="3600" dirty="0"/>
              <a:t> </a:t>
            </a:r>
            <a:r>
              <a:rPr lang="en-US" sz="3600" dirty="0" err="1"/>
              <a:t>Ungewitter</a:t>
            </a:r>
            <a:r>
              <a:rPr lang="en-US" sz="3600" dirty="0"/>
              <a:t> </a:t>
            </a:r>
            <a:r>
              <a:rPr lang="en-US" sz="3600" dirty="0" err="1"/>
              <a:t>uns</a:t>
            </a:r>
            <a:r>
              <a:rPr lang="en-US" sz="3600" dirty="0"/>
              <a:t> </a:t>
            </a:r>
            <a:r>
              <a:rPr lang="en-US" sz="3600" dirty="0" err="1"/>
              <a:t>drängte</a:t>
            </a:r>
            <a:r>
              <a:rPr lang="en-US" sz="3600" dirty="0"/>
              <a:t>, war </a:t>
            </a:r>
            <a:r>
              <a:rPr lang="en-US" sz="3600" dirty="0" err="1"/>
              <a:t>alle</a:t>
            </a:r>
            <a:r>
              <a:rPr lang="en-US" sz="3600" dirty="0"/>
              <a:t> </a:t>
            </a:r>
            <a:r>
              <a:rPr lang="en-US" sz="3600" dirty="0" err="1"/>
              <a:t>Hoffnung</a:t>
            </a:r>
            <a:r>
              <a:rPr lang="en-US" sz="3600" dirty="0"/>
              <a:t> </a:t>
            </a:r>
            <a:r>
              <a:rPr lang="en-US" sz="3600" dirty="0" err="1"/>
              <a:t>unsres</a:t>
            </a:r>
            <a:r>
              <a:rPr lang="en-US" sz="3600" dirty="0"/>
              <a:t> </a:t>
            </a:r>
            <a:r>
              <a:rPr lang="en-US" sz="3600" dirty="0" err="1"/>
              <a:t>Lebens</a:t>
            </a:r>
            <a:r>
              <a:rPr lang="en-US" sz="3600" dirty="0"/>
              <a:t> </a:t>
            </a:r>
            <a:r>
              <a:rPr lang="en-US" sz="3600" dirty="0" err="1"/>
              <a:t>dahin</a:t>
            </a:r>
            <a:r>
              <a:rPr lang="en-US" sz="36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5023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What are the alternatives? What are the possible actions?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dirty="0" smtClean="0"/>
              <a:t>v.21-22 </a:t>
            </a:r>
            <a:r>
              <a:rPr lang="en-US" sz="3600" dirty="0" smtClean="0"/>
              <a:t>after </a:t>
            </a:r>
            <a:r>
              <a:rPr lang="en-US" sz="3600" dirty="0"/>
              <a:t>long abstinence from food, then </a:t>
            </a:r>
            <a:r>
              <a:rPr lang="en-US" sz="3600" b="1" dirty="0">
                <a:solidFill>
                  <a:srgbClr val="0070C0"/>
                </a:solidFill>
              </a:rPr>
              <a:t>Paul stood in the midst of them and said, </a:t>
            </a:r>
            <a:r>
              <a:rPr lang="en-US" sz="3600" dirty="0">
                <a:solidFill>
                  <a:srgbClr val="0070C0"/>
                </a:solidFill>
              </a:rPr>
              <a:t>“</a:t>
            </a:r>
            <a:r>
              <a:rPr lang="en-US" sz="3600" dirty="0"/>
              <a:t>Men, you should have listened to me, and not have sailed from Crete and incurred this disaster and loss. </a:t>
            </a:r>
            <a:r>
              <a:rPr lang="en-US" sz="3600" dirty="0" smtClean="0"/>
              <a:t>And </a:t>
            </a:r>
            <a:r>
              <a:rPr lang="en-US" sz="3600" dirty="0"/>
              <a:t>now I urge you to take heart, for there will be no loss of life among you, but only of the ship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023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shipwreck vv. 27-44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rgbClr val="0070C0"/>
                </a:solidFill>
              </a:rPr>
              <a:t>v.30-32.And </a:t>
            </a:r>
            <a:r>
              <a:rPr lang="en-US" sz="3600" dirty="0">
                <a:solidFill>
                  <a:srgbClr val="0070C0"/>
                </a:solidFill>
              </a:rPr>
              <a:t>as </a:t>
            </a:r>
            <a:r>
              <a:rPr lang="en-US" sz="3600" b="1" dirty="0">
                <a:solidFill>
                  <a:srgbClr val="0070C0"/>
                </a:solidFill>
              </a:rPr>
              <a:t>the sailors </a:t>
            </a:r>
            <a:r>
              <a:rPr lang="en-US" sz="3600" dirty="0"/>
              <a:t>were seeking to escape from the ship, when they had let down the skiff into the sea, under pretense of putting out anchors from the prow, </a:t>
            </a:r>
            <a:r>
              <a:rPr lang="en-US" sz="3600" dirty="0" smtClean="0"/>
              <a:t>Paul </a:t>
            </a:r>
            <a:r>
              <a:rPr lang="en-US" sz="3600" dirty="0"/>
              <a:t>said to the centurion and the soldiers, “Unless these men stay in the ship, you cannot be saved.</a:t>
            </a:r>
            <a:r>
              <a:rPr lang="en-US" sz="3600" dirty="0" smtClean="0"/>
              <a:t>”</a:t>
            </a:r>
            <a:r>
              <a:rPr lang="en-US" sz="3600" b="1" dirty="0"/>
              <a:t> </a:t>
            </a:r>
            <a:r>
              <a:rPr lang="en-US" sz="3600" dirty="0"/>
              <a:t>Then </a:t>
            </a:r>
            <a:r>
              <a:rPr lang="en-US" sz="3600" b="1" dirty="0">
                <a:solidFill>
                  <a:srgbClr val="0070C0"/>
                </a:solidFill>
              </a:rPr>
              <a:t>the soldiers </a:t>
            </a:r>
            <a:r>
              <a:rPr lang="en-US" sz="3600" dirty="0"/>
              <a:t>cut away the ropes of the skiff and let it fall off.</a:t>
            </a:r>
          </a:p>
        </p:txBody>
      </p:sp>
    </p:spTree>
    <p:extLst>
      <p:ext uri="{BB962C8B-B14F-4D97-AF65-F5344CB8AC3E}">
        <p14:creationId xmlns:p14="http://schemas.microsoft.com/office/powerpoint/2010/main" val="4216465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865" y="288479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v.33. And </a:t>
            </a:r>
            <a:r>
              <a:rPr lang="en-US" sz="3600" dirty="0"/>
              <a:t>as day was about to dawn, </a:t>
            </a:r>
            <a:r>
              <a:rPr lang="en-US" sz="3600" b="1" dirty="0">
                <a:solidFill>
                  <a:srgbClr val="0070C0"/>
                </a:solidFill>
              </a:rPr>
              <a:t>Paul implored </a:t>
            </a:r>
            <a:r>
              <a:rPr lang="en-US" sz="3600" b="1" i="1" dirty="0">
                <a:solidFill>
                  <a:srgbClr val="0070C0"/>
                </a:solidFill>
              </a:rPr>
              <a:t>them</a:t>
            </a:r>
            <a:r>
              <a:rPr lang="en-US" sz="3600" b="1" dirty="0">
                <a:solidFill>
                  <a:srgbClr val="0070C0"/>
                </a:solidFill>
              </a:rPr>
              <a:t> all to take food, </a:t>
            </a:r>
            <a:r>
              <a:rPr lang="en-US" sz="3600" dirty="0" smtClean="0"/>
              <a:t>saying</a:t>
            </a:r>
            <a:endParaRPr lang="en-GB" sz="3600" dirty="0"/>
          </a:p>
        </p:txBody>
      </p:sp>
      <p:pic>
        <p:nvPicPr>
          <p:cNvPr id="8194" name="Picture 2" descr="C:\Users\ene\Documents\Elaine\THEMES\ReadingBible\boatfoo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191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5004"/>
            <a:ext cx="8229600" cy="570116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/>
              <a:t> </a:t>
            </a:r>
            <a:r>
              <a:rPr lang="en-US" b="1" dirty="0" smtClean="0"/>
              <a:t>v 33- 37: </a:t>
            </a:r>
          </a:p>
          <a:p>
            <a:pPr marL="0" indent="0">
              <a:buNone/>
            </a:pPr>
            <a:r>
              <a:rPr lang="en-US" dirty="0" smtClean="0"/>
              <a:t>Und </a:t>
            </a:r>
            <a:r>
              <a:rPr lang="en-US" dirty="0"/>
              <a:t>da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anfing</a:t>
            </a:r>
            <a:r>
              <a:rPr lang="en-US" dirty="0"/>
              <a:t> </a:t>
            </a:r>
            <a:r>
              <a:rPr lang="en-US" dirty="0" err="1"/>
              <a:t>licht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werden</a:t>
            </a:r>
            <a:r>
              <a:rPr lang="en-US" dirty="0"/>
              <a:t>, </a:t>
            </a:r>
            <a:r>
              <a:rPr lang="en-US" dirty="0" err="1"/>
              <a:t>ermahnte</a:t>
            </a:r>
            <a:r>
              <a:rPr lang="en-US" dirty="0"/>
              <a:t> </a:t>
            </a:r>
            <a:r>
              <a:rPr lang="en-US" dirty="0" err="1"/>
              <a:t>sie</a:t>
            </a:r>
            <a:r>
              <a:rPr lang="en-US" dirty="0"/>
              <a:t> Paulus </a:t>
            </a:r>
            <a:r>
              <a:rPr lang="en-US" dirty="0" err="1"/>
              <a:t>alle</a:t>
            </a:r>
            <a:r>
              <a:rPr lang="en-US" dirty="0"/>
              <a:t>, </a:t>
            </a:r>
            <a:r>
              <a:rPr lang="en-US" dirty="0" err="1"/>
              <a:t>daß</a:t>
            </a:r>
            <a:r>
              <a:rPr lang="en-US" dirty="0"/>
              <a:t> </a:t>
            </a:r>
            <a:r>
              <a:rPr lang="en-US" dirty="0" err="1"/>
              <a:t>sie</a:t>
            </a:r>
            <a:r>
              <a:rPr lang="en-US" dirty="0"/>
              <a:t> </a:t>
            </a:r>
            <a:r>
              <a:rPr lang="en-US" dirty="0" err="1"/>
              <a:t>Speise</a:t>
            </a:r>
            <a:r>
              <a:rPr lang="en-US" dirty="0"/>
              <a:t> </a:t>
            </a:r>
            <a:r>
              <a:rPr lang="en-US" dirty="0" err="1"/>
              <a:t>nähmen</a:t>
            </a:r>
            <a:r>
              <a:rPr lang="en-US" dirty="0"/>
              <a:t>, und </a:t>
            </a:r>
            <a:r>
              <a:rPr lang="en-US" dirty="0" err="1"/>
              <a:t>sprach</a:t>
            </a:r>
            <a:r>
              <a:rPr lang="en-US" dirty="0"/>
              <a:t>: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heute</a:t>
            </a:r>
            <a:r>
              <a:rPr lang="en-US" dirty="0"/>
              <a:t> der </a:t>
            </a:r>
            <a:r>
              <a:rPr lang="en-US" dirty="0" err="1"/>
              <a:t>vierzehnte</a:t>
            </a:r>
            <a:r>
              <a:rPr lang="en-US" dirty="0"/>
              <a:t> Tag, </a:t>
            </a:r>
            <a:r>
              <a:rPr lang="en-US" dirty="0" err="1"/>
              <a:t>daß</a:t>
            </a:r>
            <a:r>
              <a:rPr lang="en-US" dirty="0"/>
              <a:t> </a:t>
            </a:r>
            <a:r>
              <a:rPr lang="en-US" dirty="0" err="1"/>
              <a:t>ihr</a:t>
            </a:r>
            <a:r>
              <a:rPr lang="en-US" dirty="0"/>
              <a:t> </a:t>
            </a:r>
            <a:r>
              <a:rPr lang="en-US" dirty="0" err="1"/>
              <a:t>wartet</a:t>
            </a:r>
            <a:r>
              <a:rPr lang="en-US" dirty="0"/>
              <a:t> und </a:t>
            </a:r>
            <a:r>
              <a:rPr lang="en-US" dirty="0" err="1"/>
              <a:t>ungegessen</a:t>
            </a:r>
            <a:r>
              <a:rPr lang="en-US" dirty="0"/>
              <a:t> </a:t>
            </a:r>
            <a:r>
              <a:rPr lang="en-US" dirty="0" err="1"/>
              <a:t>geblieben</a:t>
            </a:r>
            <a:r>
              <a:rPr lang="en-US" dirty="0"/>
              <a:t> </a:t>
            </a:r>
            <a:r>
              <a:rPr lang="en-US" dirty="0" err="1"/>
              <a:t>seid</a:t>
            </a:r>
            <a:r>
              <a:rPr lang="en-US" dirty="0"/>
              <a:t> und </a:t>
            </a:r>
            <a:r>
              <a:rPr lang="en-US" dirty="0" err="1"/>
              <a:t>habt</a:t>
            </a:r>
            <a:r>
              <a:rPr lang="en-US" dirty="0"/>
              <a:t> </a:t>
            </a:r>
            <a:r>
              <a:rPr lang="en-US" dirty="0" err="1"/>
              <a:t>nichts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euch</a:t>
            </a:r>
            <a:r>
              <a:rPr lang="en-US" dirty="0"/>
              <a:t> </a:t>
            </a:r>
            <a:r>
              <a:rPr lang="en-US" dirty="0" err="1"/>
              <a:t>genommen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b="1" dirty="0"/>
              <a:t> </a:t>
            </a:r>
            <a:r>
              <a:rPr lang="en-US" dirty="0" err="1"/>
              <a:t>Darum</a:t>
            </a:r>
            <a:r>
              <a:rPr lang="en-US" dirty="0"/>
              <a:t> </a:t>
            </a:r>
            <a:r>
              <a:rPr lang="en-US" dirty="0" err="1"/>
              <a:t>ermahne</a:t>
            </a:r>
            <a:r>
              <a:rPr lang="en-US" dirty="0"/>
              <a:t> </a:t>
            </a:r>
            <a:r>
              <a:rPr lang="en-US" dirty="0" err="1"/>
              <a:t>ich</a:t>
            </a:r>
            <a:r>
              <a:rPr lang="en-US" dirty="0"/>
              <a:t> </a:t>
            </a:r>
            <a:r>
              <a:rPr lang="en-US" dirty="0" err="1"/>
              <a:t>euch</a:t>
            </a:r>
            <a:r>
              <a:rPr lang="en-US" dirty="0"/>
              <a:t>, </a:t>
            </a:r>
            <a:r>
              <a:rPr lang="en-US" dirty="0" err="1"/>
              <a:t>Speise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nehmen</a:t>
            </a:r>
            <a:r>
              <a:rPr lang="en-US" dirty="0"/>
              <a:t>, </a:t>
            </a:r>
            <a:r>
              <a:rPr lang="en-US" dirty="0" err="1"/>
              <a:t>euch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laben</a:t>
            </a:r>
            <a:r>
              <a:rPr lang="en-US" dirty="0"/>
              <a:t>; </a:t>
            </a:r>
            <a:r>
              <a:rPr lang="en-US" dirty="0" err="1"/>
              <a:t>denn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wird</a:t>
            </a:r>
            <a:r>
              <a:rPr lang="en-US" dirty="0"/>
              <a:t> </a:t>
            </a:r>
            <a:r>
              <a:rPr lang="en-US" dirty="0" err="1"/>
              <a:t>euer</a:t>
            </a:r>
            <a:r>
              <a:rPr lang="en-US" dirty="0"/>
              <a:t> </a:t>
            </a:r>
            <a:r>
              <a:rPr lang="en-US" dirty="0" err="1"/>
              <a:t>keinem</a:t>
            </a:r>
            <a:r>
              <a:rPr lang="en-US" dirty="0"/>
              <a:t>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Haar</a:t>
            </a:r>
            <a:r>
              <a:rPr lang="en-US" dirty="0"/>
              <a:t> von </a:t>
            </a:r>
            <a:r>
              <a:rPr lang="en-US" dirty="0" err="1"/>
              <a:t>dem</a:t>
            </a:r>
            <a:r>
              <a:rPr lang="en-US" dirty="0"/>
              <a:t> </a:t>
            </a:r>
            <a:r>
              <a:rPr lang="en-US" dirty="0" err="1"/>
              <a:t>Haupt</a:t>
            </a:r>
            <a:r>
              <a:rPr lang="en-US" dirty="0"/>
              <a:t> </a:t>
            </a:r>
            <a:r>
              <a:rPr lang="en-US" dirty="0" err="1"/>
              <a:t>entfallen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 smtClean="0"/>
              <a:t>Und </a:t>
            </a:r>
            <a:r>
              <a:rPr lang="en-US" dirty="0"/>
              <a:t>da </a:t>
            </a:r>
            <a:r>
              <a:rPr lang="en-US" dirty="0" err="1"/>
              <a:t>er</a:t>
            </a:r>
            <a:r>
              <a:rPr lang="en-US" dirty="0"/>
              <a:t> das </a:t>
            </a:r>
            <a:r>
              <a:rPr lang="en-US" dirty="0" err="1"/>
              <a:t>gesagt</a:t>
            </a:r>
            <a:r>
              <a:rPr lang="en-US" dirty="0"/>
              <a:t>, </a:t>
            </a:r>
            <a:r>
              <a:rPr lang="en-US" dirty="0" err="1"/>
              <a:t>nahm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das </a:t>
            </a:r>
            <a:r>
              <a:rPr lang="en-US" dirty="0" err="1"/>
              <a:t>Brot</a:t>
            </a:r>
            <a:r>
              <a:rPr lang="en-US" dirty="0"/>
              <a:t>, </a:t>
            </a:r>
            <a:r>
              <a:rPr lang="en-US" dirty="0" err="1"/>
              <a:t>dankte</a:t>
            </a:r>
            <a:r>
              <a:rPr lang="en-US" dirty="0"/>
              <a:t> </a:t>
            </a:r>
            <a:r>
              <a:rPr lang="en-US" dirty="0" err="1"/>
              <a:t>Gott</a:t>
            </a:r>
            <a:r>
              <a:rPr lang="en-US" dirty="0"/>
              <a:t> </a:t>
            </a:r>
            <a:r>
              <a:rPr lang="en-US" dirty="0" err="1"/>
              <a:t>vor</a:t>
            </a:r>
            <a:r>
              <a:rPr lang="en-US" dirty="0"/>
              <a:t> </a:t>
            </a:r>
            <a:r>
              <a:rPr lang="en-US" dirty="0" err="1"/>
              <a:t>ihnen</a:t>
            </a:r>
            <a:r>
              <a:rPr lang="en-US" dirty="0"/>
              <a:t> </a:t>
            </a:r>
            <a:r>
              <a:rPr lang="en-US" dirty="0" err="1"/>
              <a:t>allen</a:t>
            </a:r>
            <a:r>
              <a:rPr lang="en-US" dirty="0"/>
              <a:t> und </a:t>
            </a:r>
            <a:r>
              <a:rPr lang="en-US" dirty="0" err="1"/>
              <a:t>brach's</a:t>
            </a:r>
            <a:r>
              <a:rPr lang="en-US" dirty="0"/>
              <a:t> und </a:t>
            </a:r>
            <a:r>
              <a:rPr lang="en-US" dirty="0" err="1"/>
              <a:t>fing</a:t>
            </a:r>
            <a:r>
              <a:rPr lang="en-US" dirty="0"/>
              <a:t> an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essen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b="1" dirty="0"/>
              <a:t> </a:t>
            </a:r>
            <a:r>
              <a:rPr lang="en-US" dirty="0"/>
              <a:t>Da </a:t>
            </a:r>
            <a:r>
              <a:rPr lang="en-US" dirty="0" err="1"/>
              <a:t>wurden</a:t>
            </a:r>
            <a:r>
              <a:rPr lang="en-US" dirty="0"/>
              <a:t> </a:t>
            </a:r>
            <a:r>
              <a:rPr lang="en-US" dirty="0" err="1"/>
              <a:t>sie</a:t>
            </a:r>
            <a:r>
              <a:rPr lang="en-US" dirty="0"/>
              <a:t> </a:t>
            </a:r>
            <a:r>
              <a:rPr lang="en-US" dirty="0" err="1"/>
              <a:t>alle</a:t>
            </a:r>
            <a:r>
              <a:rPr lang="en-US" dirty="0"/>
              <a:t> </a:t>
            </a:r>
            <a:r>
              <a:rPr lang="en-US" dirty="0" err="1"/>
              <a:t>gutes</a:t>
            </a:r>
            <a:r>
              <a:rPr lang="en-US" dirty="0"/>
              <a:t> </a:t>
            </a:r>
            <a:r>
              <a:rPr lang="en-US" dirty="0" err="1"/>
              <a:t>Muts</a:t>
            </a:r>
            <a:r>
              <a:rPr lang="en-US" dirty="0"/>
              <a:t> und </a:t>
            </a:r>
            <a:r>
              <a:rPr lang="en-US" dirty="0" err="1"/>
              <a:t>nahmen</a:t>
            </a:r>
            <a:r>
              <a:rPr lang="en-US" dirty="0"/>
              <a:t> </a:t>
            </a:r>
            <a:r>
              <a:rPr lang="en-US" dirty="0" err="1"/>
              <a:t>auch</a:t>
            </a:r>
            <a:r>
              <a:rPr lang="en-US" dirty="0"/>
              <a:t> </a:t>
            </a:r>
            <a:r>
              <a:rPr lang="en-US" dirty="0" err="1"/>
              <a:t>Speise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b="1" dirty="0"/>
              <a:t> </a:t>
            </a:r>
            <a:r>
              <a:rPr lang="en-US" dirty="0"/>
              <a:t>Unser </a:t>
            </a:r>
            <a:r>
              <a:rPr lang="en-US" dirty="0" err="1"/>
              <a:t>waren</a:t>
            </a:r>
            <a:r>
              <a:rPr lang="en-US" dirty="0"/>
              <a:t> </a:t>
            </a:r>
            <a:r>
              <a:rPr lang="en-US" dirty="0" err="1"/>
              <a:t>aber</a:t>
            </a:r>
            <a:r>
              <a:rPr lang="en-US" dirty="0"/>
              <a:t> </a:t>
            </a:r>
            <a:r>
              <a:rPr lang="en-US" dirty="0" err="1"/>
              <a:t>alle</a:t>
            </a:r>
            <a:r>
              <a:rPr lang="en-US" dirty="0"/>
              <a:t> </a:t>
            </a:r>
            <a:r>
              <a:rPr lang="en-US" dirty="0" err="1"/>
              <a:t>zusammen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 Schiff </a:t>
            </a:r>
            <a:r>
              <a:rPr lang="en-US" dirty="0" err="1"/>
              <a:t>zweihundert</a:t>
            </a:r>
            <a:r>
              <a:rPr lang="en-US" dirty="0"/>
              <a:t> und </a:t>
            </a:r>
            <a:r>
              <a:rPr lang="en-US" dirty="0" err="1"/>
              <a:t>sechundsiebzig</a:t>
            </a:r>
            <a:r>
              <a:rPr lang="en-US" dirty="0"/>
              <a:t> </a:t>
            </a:r>
            <a:r>
              <a:rPr lang="en-US" dirty="0" err="1"/>
              <a:t>Seelen</a:t>
            </a:r>
            <a:r>
              <a:rPr lang="en-US" dirty="0"/>
              <a:t>.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650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what to carry? What to throw away?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dirty="0" smtClean="0"/>
              <a:t>v.38. So </a:t>
            </a:r>
            <a:r>
              <a:rPr lang="en-US" sz="4000" dirty="0"/>
              <a:t>when they had eaten enough, </a:t>
            </a:r>
            <a:r>
              <a:rPr lang="en-US" sz="4000" b="1" dirty="0">
                <a:solidFill>
                  <a:srgbClr val="C00000"/>
                </a:solidFill>
              </a:rPr>
              <a:t>they lightened the ship and threw out the 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</a:rPr>
              <a:t>wheat</a:t>
            </a:r>
            <a:r>
              <a:rPr lang="en-US" sz="4000" b="1" dirty="0">
                <a:solidFill>
                  <a:srgbClr val="C00000"/>
                </a:solidFill>
              </a:rPr>
              <a:t> into the </a:t>
            </a:r>
            <a:r>
              <a:rPr lang="en-US" sz="4000" b="1" dirty="0" smtClean="0">
                <a:solidFill>
                  <a:srgbClr val="C00000"/>
                </a:solidFill>
              </a:rPr>
              <a:t>sea</a:t>
            </a:r>
          </a:p>
          <a:p>
            <a:pPr marL="0" indent="0">
              <a:buNone/>
            </a:pPr>
            <a:r>
              <a:rPr lang="en-US" sz="4000" b="1" dirty="0" smtClean="0"/>
              <a:t>Why? Throwing food away? What is the (economic, social, symbolic) value of this specific wheat? </a:t>
            </a:r>
            <a:endParaRPr lang="en-US" sz="4000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8964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/>
              <a:t>v. 40. </a:t>
            </a:r>
            <a:r>
              <a:rPr lang="en-US" sz="2400" dirty="0"/>
              <a:t>Und </a:t>
            </a:r>
            <a:r>
              <a:rPr lang="en-US" sz="2400" dirty="0" err="1"/>
              <a:t>sie</a:t>
            </a:r>
            <a:r>
              <a:rPr lang="en-US" sz="2400" dirty="0"/>
              <a:t> </a:t>
            </a:r>
            <a:r>
              <a:rPr lang="en-US" sz="2400" dirty="0" err="1"/>
              <a:t>hieben</a:t>
            </a:r>
            <a:r>
              <a:rPr lang="en-US" sz="2400" dirty="0"/>
              <a:t> die Anker </a:t>
            </a:r>
            <a:r>
              <a:rPr lang="en-US" sz="2400" dirty="0" err="1"/>
              <a:t>ab</a:t>
            </a:r>
            <a:r>
              <a:rPr lang="en-US" sz="2400" dirty="0"/>
              <a:t> und </a:t>
            </a:r>
            <a:r>
              <a:rPr lang="en-US" sz="2400" dirty="0" err="1"/>
              <a:t>ließen</a:t>
            </a:r>
            <a:r>
              <a:rPr lang="en-US" sz="2400" dirty="0"/>
              <a:t> </a:t>
            </a:r>
            <a:r>
              <a:rPr lang="en-US" sz="2400" dirty="0" err="1"/>
              <a:t>sie</a:t>
            </a:r>
            <a:r>
              <a:rPr lang="en-US" sz="2400" dirty="0"/>
              <a:t> </a:t>
            </a:r>
            <a:r>
              <a:rPr lang="en-US" sz="2400" dirty="0" err="1"/>
              <a:t>dem</a:t>
            </a:r>
            <a:r>
              <a:rPr lang="en-US" sz="2400" dirty="0"/>
              <a:t> Meer, </a:t>
            </a:r>
            <a:r>
              <a:rPr lang="en-US" sz="2400" dirty="0" err="1"/>
              <a:t>lösten</a:t>
            </a:r>
            <a:r>
              <a:rPr lang="en-US" sz="2400" dirty="0"/>
              <a:t> </a:t>
            </a:r>
            <a:r>
              <a:rPr lang="en-US" sz="2400" dirty="0" err="1"/>
              <a:t>zugleich</a:t>
            </a:r>
            <a:r>
              <a:rPr lang="en-US" sz="2400" dirty="0"/>
              <a:t> die </a:t>
            </a:r>
            <a:r>
              <a:rPr lang="en-US" sz="2400" dirty="0" err="1"/>
              <a:t>Bande</a:t>
            </a:r>
            <a:r>
              <a:rPr lang="en-US" sz="2400" dirty="0"/>
              <a:t> der </a:t>
            </a:r>
            <a:r>
              <a:rPr lang="en-US" sz="2400" dirty="0" err="1"/>
              <a:t>Steuerruder</a:t>
            </a:r>
            <a:r>
              <a:rPr lang="en-US" sz="2400" dirty="0"/>
              <a:t> auf und </a:t>
            </a:r>
            <a:r>
              <a:rPr lang="en-US" sz="2400" dirty="0" err="1"/>
              <a:t>richteten</a:t>
            </a:r>
            <a:r>
              <a:rPr lang="en-US" sz="2400" dirty="0"/>
              <a:t> das </a:t>
            </a:r>
            <a:r>
              <a:rPr lang="en-US" sz="2400" dirty="0" err="1"/>
              <a:t>Segel</a:t>
            </a:r>
            <a:r>
              <a:rPr lang="en-US" sz="2400" dirty="0"/>
              <a:t> </a:t>
            </a:r>
            <a:r>
              <a:rPr lang="en-US" sz="2400" dirty="0" err="1"/>
              <a:t>nach</a:t>
            </a:r>
            <a:r>
              <a:rPr lang="en-US" sz="2400" dirty="0"/>
              <a:t> </a:t>
            </a:r>
            <a:r>
              <a:rPr lang="en-US" sz="2400" dirty="0" err="1"/>
              <a:t>dem</a:t>
            </a:r>
            <a:r>
              <a:rPr lang="en-US" sz="2400" dirty="0"/>
              <a:t> </a:t>
            </a:r>
            <a:r>
              <a:rPr lang="en-US" sz="2400" dirty="0" err="1"/>
              <a:t>Winde</a:t>
            </a:r>
            <a:r>
              <a:rPr lang="en-US" sz="2400" dirty="0"/>
              <a:t> und </a:t>
            </a:r>
            <a:r>
              <a:rPr lang="en-US" sz="2400" dirty="0" err="1"/>
              <a:t>trachteten</a:t>
            </a:r>
            <a:r>
              <a:rPr lang="en-US" sz="2400" dirty="0"/>
              <a:t> </a:t>
            </a:r>
            <a:r>
              <a:rPr lang="en-US" sz="2400" dirty="0" err="1"/>
              <a:t>nach</a:t>
            </a:r>
            <a:r>
              <a:rPr lang="en-US" sz="2400" dirty="0"/>
              <a:t> </a:t>
            </a:r>
            <a:r>
              <a:rPr lang="en-US" sz="2400" dirty="0" err="1"/>
              <a:t>dem</a:t>
            </a:r>
            <a:r>
              <a:rPr lang="en-US" sz="2400" dirty="0"/>
              <a:t> </a:t>
            </a:r>
            <a:r>
              <a:rPr lang="en-US" sz="2400" dirty="0" err="1"/>
              <a:t>Ufer</a:t>
            </a:r>
            <a:r>
              <a:rPr lang="en-US" sz="2400" dirty="0"/>
              <a:t>.</a:t>
            </a:r>
            <a:endParaRPr lang="en-US" sz="24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4550" y="2480151"/>
            <a:ext cx="4914900" cy="2766060"/>
          </a:xfrm>
        </p:spPr>
      </p:pic>
    </p:spTree>
    <p:extLst>
      <p:ext uri="{BB962C8B-B14F-4D97-AF65-F5344CB8AC3E}">
        <p14:creationId xmlns:p14="http://schemas.microsoft.com/office/powerpoint/2010/main" val="2838177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v. 41. </a:t>
            </a:r>
            <a:r>
              <a:rPr lang="en-US" sz="4000" dirty="0" err="1"/>
              <a:t>aber</a:t>
            </a:r>
            <a:r>
              <a:rPr lang="en-US" sz="4000" dirty="0"/>
              <a:t> das </a:t>
            </a:r>
            <a:r>
              <a:rPr lang="en-US" sz="4000" dirty="0" err="1"/>
              <a:t>Hinterteil</a:t>
            </a:r>
            <a:r>
              <a:rPr lang="en-US" sz="4000" dirty="0"/>
              <a:t> </a:t>
            </a:r>
            <a:r>
              <a:rPr lang="en-US" sz="4000" dirty="0" err="1"/>
              <a:t>zerbrach</a:t>
            </a:r>
            <a:r>
              <a:rPr lang="en-US" sz="4000" dirty="0"/>
              <a:t> von der </a:t>
            </a:r>
            <a:r>
              <a:rPr lang="en-US" sz="4000" dirty="0" err="1"/>
              <a:t>Gewalt</a:t>
            </a:r>
            <a:r>
              <a:rPr lang="en-US" sz="4000" dirty="0"/>
              <a:t> der </a:t>
            </a:r>
            <a:r>
              <a:rPr lang="en-US" sz="4000" dirty="0" err="1" smtClean="0"/>
              <a:t>Wellen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7400" y="2339181"/>
            <a:ext cx="5029200" cy="3048000"/>
          </a:xfrm>
        </p:spPr>
      </p:pic>
    </p:spTree>
    <p:extLst>
      <p:ext uri="{BB962C8B-B14F-4D97-AF65-F5344CB8AC3E}">
        <p14:creationId xmlns:p14="http://schemas.microsoft.com/office/powerpoint/2010/main" val="1333138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ene\Documents\Elaine\THEMES\ReadingBible\ship 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7778" y="1442434"/>
            <a:ext cx="6621214" cy="444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033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v. 42. And </a:t>
            </a:r>
            <a:r>
              <a:rPr lang="en-US" sz="3200" b="1" dirty="0">
                <a:solidFill>
                  <a:srgbClr val="C00000"/>
                </a:solidFill>
              </a:rPr>
              <a:t>the soldiers’ plan was to kill the prisoners</a:t>
            </a:r>
            <a:r>
              <a:rPr lang="en-US" sz="3200" dirty="0"/>
              <a:t>, lest any of them should swim away and escape.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7880" y="2327751"/>
            <a:ext cx="4968240" cy="3070860"/>
          </a:xfrm>
        </p:spPr>
      </p:pic>
    </p:spTree>
    <p:extLst>
      <p:ext uri="{BB962C8B-B14F-4D97-AF65-F5344CB8AC3E}">
        <p14:creationId xmlns:p14="http://schemas.microsoft.com/office/powerpoint/2010/main" val="1762522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v. 43. the 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centurion,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wanting to save Paul, kept them from 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their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purpose, and commanded that 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those who could swim should jump </a:t>
            </a:r>
            <a:r>
              <a:rPr lang="en-US" sz="2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overboard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first and get to 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land</a:t>
            </a:r>
            <a:endParaRPr lang="en-US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8300" y="2213451"/>
            <a:ext cx="5867400" cy="3299460"/>
          </a:xfrm>
        </p:spPr>
      </p:pic>
    </p:spTree>
    <p:extLst>
      <p:ext uri="{BB962C8B-B14F-4D97-AF65-F5344CB8AC3E}">
        <p14:creationId xmlns:p14="http://schemas.microsoft.com/office/powerpoint/2010/main" val="634189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v.44. And </a:t>
            </a:r>
            <a:r>
              <a:rPr lang="en-US" sz="3200" dirty="0"/>
              <a:t>so it was that they all escaped </a:t>
            </a:r>
            <a:r>
              <a:rPr lang="en-US" sz="3200" b="1" dirty="0">
                <a:solidFill>
                  <a:srgbClr val="C00000"/>
                </a:solidFill>
              </a:rPr>
              <a:t>safely</a:t>
            </a:r>
            <a:r>
              <a:rPr lang="en-US" sz="3200" dirty="0"/>
              <a:t> to land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600" y="3483505"/>
            <a:ext cx="3505200" cy="233172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667" y="1557867"/>
            <a:ext cx="3945466" cy="450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217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28.1.when </a:t>
            </a:r>
            <a:r>
              <a:rPr lang="en-US" sz="3600" dirty="0"/>
              <a:t>they had escaped, they then found out that the island was called Malta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6635" y="1790162"/>
            <a:ext cx="7624293" cy="4288665"/>
          </a:xfrm>
        </p:spPr>
      </p:pic>
    </p:spTree>
    <p:extLst>
      <p:ext uri="{BB962C8B-B14F-4D97-AF65-F5344CB8AC3E}">
        <p14:creationId xmlns:p14="http://schemas.microsoft.com/office/powerpoint/2010/main" val="1313248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Apostelgeschichte</a:t>
            </a:r>
            <a:r>
              <a:rPr lang="en-US" dirty="0" smtClean="0"/>
              <a:t> 28.2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Die </a:t>
            </a:r>
            <a:r>
              <a:rPr lang="en-US" sz="4000" dirty="0" err="1"/>
              <a:t>Leutlein</a:t>
            </a:r>
            <a:r>
              <a:rPr lang="en-US" sz="4000" dirty="0"/>
              <a:t> </a:t>
            </a:r>
            <a:r>
              <a:rPr lang="en-US" sz="4000" dirty="0" err="1"/>
              <a:t>aber</a:t>
            </a:r>
            <a:r>
              <a:rPr lang="en-US" sz="4000" dirty="0"/>
              <a:t> </a:t>
            </a:r>
            <a:r>
              <a:rPr lang="en-US" sz="4000" dirty="0" err="1"/>
              <a:t>erzeigten</a:t>
            </a:r>
            <a:r>
              <a:rPr lang="en-US" sz="4000" dirty="0"/>
              <a:t> </a:t>
            </a:r>
            <a:r>
              <a:rPr lang="en-US" sz="4000" dirty="0" err="1"/>
              <a:t>uns</a:t>
            </a:r>
            <a:r>
              <a:rPr lang="en-US" sz="4000" dirty="0"/>
              <a:t> </a:t>
            </a:r>
            <a:r>
              <a:rPr lang="en-US" sz="4000" dirty="0" err="1"/>
              <a:t>nicht</a:t>
            </a:r>
            <a:r>
              <a:rPr lang="en-US" sz="4000" dirty="0"/>
              <a:t> </a:t>
            </a:r>
            <a:r>
              <a:rPr lang="en-US" sz="4000" dirty="0" err="1"/>
              <a:t>geringe</a:t>
            </a:r>
            <a:r>
              <a:rPr lang="en-US" sz="4000" dirty="0"/>
              <a:t> </a:t>
            </a:r>
            <a:r>
              <a:rPr lang="en-US" sz="4000" dirty="0" err="1"/>
              <a:t>Freundschaft</a:t>
            </a:r>
            <a:r>
              <a:rPr lang="en-US" sz="4000" dirty="0"/>
              <a:t>, </a:t>
            </a:r>
            <a:r>
              <a:rPr lang="en-US" sz="4000" dirty="0" err="1"/>
              <a:t>zündeten</a:t>
            </a:r>
            <a:r>
              <a:rPr lang="en-US" sz="4000" dirty="0"/>
              <a:t> </a:t>
            </a:r>
            <a:r>
              <a:rPr lang="en-US" sz="4000" dirty="0" err="1"/>
              <a:t>ein</a:t>
            </a:r>
            <a:r>
              <a:rPr lang="en-US" sz="4000" dirty="0"/>
              <a:t> </a:t>
            </a:r>
            <a:r>
              <a:rPr lang="en-US" sz="4000" dirty="0" err="1"/>
              <a:t>Feuer</a:t>
            </a:r>
            <a:r>
              <a:rPr lang="en-US" sz="4000" dirty="0"/>
              <a:t> an und </a:t>
            </a:r>
            <a:r>
              <a:rPr lang="en-US" sz="4000" dirty="0" err="1"/>
              <a:t>nahmen</a:t>
            </a:r>
            <a:r>
              <a:rPr lang="en-US" sz="4000" dirty="0"/>
              <a:t> </a:t>
            </a:r>
            <a:r>
              <a:rPr lang="en-US" sz="4000" dirty="0" err="1"/>
              <a:t>uns</a:t>
            </a:r>
            <a:r>
              <a:rPr lang="en-US" sz="4000" dirty="0"/>
              <a:t> </a:t>
            </a:r>
            <a:r>
              <a:rPr lang="en-US" sz="4000" dirty="0" err="1"/>
              <a:t>alle</a:t>
            </a:r>
            <a:r>
              <a:rPr lang="en-US" sz="4000" dirty="0"/>
              <a:t> auf um des </a:t>
            </a:r>
            <a:r>
              <a:rPr lang="en-US" sz="4000" dirty="0" err="1"/>
              <a:t>Regens</a:t>
            </a:r>
            <a:r>
              <a:rPr lang="en-US" sz="4000" dirty="0"/>
              <a:t>, der </a:t>
            </a:r>
            <a:r>
              <a:rPr lang="en-US" sz="4000" dirty="0" err="1"/>
              <a:t>über</a:t>
            </a:r>
            <a:r>
              <a:rPr lang="en-US" sz="4000" dirty="0"/>
              <a:t> </a:t>
            </a:r>
            <a:r>
              <a:rPr lang="en-US" sz="4000" dirty="0" err="1"/>
              <a:t>uns</a:t>
            </a:r>
            <a:r>
              <a:rPr lang="en-US" sz="4000" dirty="0"/>
              <a:t> </a:t>
            </a:r>
            <a:r>
              <a:rPr lang="en-US" sz="4000" dirty="0" err="1"/>
              <a:t>gekommen</a:t>
            </a:r>
            <a:r>
              <a:rPr lang="en-US" sz="4000" dirty="0"/>
              <a:t> war, und um der </a:t>
            </a:r>
            <a:r>
              <a:rPr lang="en-US" sz="4000" dirty="0" err="1"/>
              <a:t>Kälte</a:t>
            </a:r>
            <a:r>
              <a:rPr lang="en-US" sz="4000" dirty="0"/>
              <a:t> </a:t>
            </a:r>
            <a:r>
              <a:rPr lang="en-US" sz="4000" dirty="0" err="1"/>
              <a:t>willen</a:t>
            </a:r>
            <a:r>
              <a:rPr lang="en-US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541088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3600" dirty="0"/>
              <a:t>How can the Biblical </a:t>
            </a:r>
            <a:r>
              <a:rPr lang="en-GB" sz="3600" dirty="0" smtClean="0"/>
              <a:t>narrative/story </a:t>
            </a:r>
            <a:r>
              <a:rPr lang="en-GB" sz="3600" dirty="0"/>
              <a:t>be a light in </a:t>
            </a:r>
            <a:r>
              <a:rPr lang="en-GB" sz="3600" dirty="0" smtClean="0"/>
              <a:t>our discussions about solidarity and responsibility?</a:t>
            </a:r>
          </a:p>
          <a:p>
            <a:r>
              <a:rPr lang="en-GB" sz="3600" dirty="0" smtClean="0"/>
              <a:t>What </a:t>
            </a:r>
            <a:r>
              <a:rPr lang="en-GB" sz="3600" dirty="0"/>
              <a:t>do we learn from the biblical story? What do we learn about solidarity with one another in conflict situation? </a:t>
            </a:r>
            <a:endParaRPr lang="pt-BR" sz="3600" dirty="0"/>
          </a:p>
          <a:p>
            <a:pPr marL="0" indent="0">
              <a:buNone/>
            </a:pPr>
            <a:r>
              <a:rPr lang="en-GB" sz="3600" dirty="0" smtClean="0"/>
              <a:t>Let’s </a:t>
            </a:r>
            <a:r>
              <a:rPr lang="en-GB" sz="3600" dirty="0"/>
              <a:t>talk more about this? Share with your neighbour… </a:t>
            </a:r>
            <a:endParaRPr lang="pt-BR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823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ene\Documents\Elaine\THEMES\ReadingBible\costacon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413" y="557012"/>
            <a:ext cx="5231807" cy="3280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ene\Documents\Elaine\THEMES\ReadingBible\costaconc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5628" y="3078051"/>
            <a:ext cx="5392229" cy="335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203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Immigrants on a ship to </a:t>
            </a:r>
            <a:r>
              <a:rPr lang="en-US" dirty="0" err="1" smtClean="0"/>
              <a:t>Brasil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80" r="118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95397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Brasilian’s</a:t>
            </a:r>
            <a:r>
              <a:rPr lang="en-US" dirty="0" smtClean="0"/>
              <a:t> Government Propaganda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88374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List of immigrants from Switzerland to </a:t>
            </a:r>
            <a:r>
              <a:rPr lang="en-US" dirty="0" err="1" smtClean="0"/>
              <a:t>Brasil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SCHELLING, Alexander: 54 </a:t>
            </a:r>
            <a:r>
              <a:rPr lang="en-US" dirty="0" err="1"/>
              <a:t>anos</a:t>
            </a:r>
            <a:r>
              <a:rPr lang="en-US" dirty="0"/>
              <a:t>, </a:t>
            </a:r>
            <a:r>
              <a:rPr lang="en-US" dirty="0" err="1"/>
              <a:t>lavrador</a:t>
            </a:r>
            <a:r>
              <a:rPr lang="en-US" dirty="0"/>
              <a:t>, </a:t>
            </a:r>
            <a:r>
              <a:rPr lang="en-US" dirty="0" err="1"/>
              <a:t>Suíça</a:t>
            </a:r>
            <a:r>
              <a:rPr lang="en-US" dirty="0"/>
              <a:t>, † 25/10/1851, c/ </a:t>
            </a:r>
            <a:r>
              <a:rPr lang="en-US" dirty="0" err="1"/>
              <a:t>mulher</a:t>
            </a:r>
            <a:r>
              <a:rPr lang="en-US" dirty="0"/>
              <a:t> Barbara (44), </a:t>
            </a:r>
            <a:r>
              <a:rPr lang="en-US" dirty="0" err="1"/>
              <a:t>filhos</a:t>
            </a:r>
            <a:r>
              <a:rPr lang="en-US" dirty="0"/>
              <a:t> Jacob (14) † 13/05/1853, Barbara (12), </a:t>
            </a:r>
            <a:r>
              <a:rPr lang="en-US" dirty="0" err="1"/>
              <a:t>Balthasar</a:t>
            </a:r>
            <a:r>
              <a:rPr lang="en-US" dirty="0"/>
              <a:t> (10), Conrad (5) † 27/05/1853, Jacob (14) </a:t>
            </a:r>
            <a:r>
              <a:rPr lang="en-US" dirty="0" err="1"/>
              <a:t>sobrinho</a:t>
            </a:r>
            <a:r>
              <a:rPr lang="en-US" dirty="0"/>
              <a:t>, </a:t>
            </a:r>
            <a:r>
              <a:rPr lang="en-US" dirty="0" err="1"/>
              <a:t>protestantes</a:t>
            </a:r>
            <a:r>
              <a:rPr lang="en-US" dirty="0"/>
              <a:t>. (J e L) SCHMIDLI, </a:t>
            </a:r>
            <a:r>
              <a:rPr lang="en-US" dirty="0" err="1"/>
              <a:t>Bartholomaeus</a:t>
            </a:r>
            <a:r>
              <a:rPr lang="en-US" dirty="0"/>
              <a:t>: 44 </a:t>
            </a:r>
            <a:r>
              <a:rPr lang="en-US" dirty="0" err="1"/>
              <a:t>anos</a:t>
            </a:r>
            <a:r>
              <a:rPr lang="en-US" dirty="0"/>
              <a:t>, </a:t>
            </a:r>
            <a:r>
              <a:rPr lang="en-US" dirty="0" err="1"/>
              <a:t>lavrador</a:t>
            </a:r>
            <a:r>
              <a:rPr lang="en-US" dirty="0"/>
              <a:t>, </a:t>
            </a:r>
            <a:r>
              <a:rPr lang="en-US" dirty="0" err="1"/>
              <a:t>Suíça</a:t>
            </a:r>
            <a:r>
              <a:rPr lang="en-US" dirty="0"/>
              <a:t>, c/ </a:t>
            </a:r>
            <a:r>
              <a:rPr lang="en-US" dirty="0" err="1"/>
              <a:t>mulher</a:t>
            </a:r>
            <a:r>
              <a:rPr lang="en-US" dirty="0"/>
              <a:t> Elisabeth (43), </a:t>
            </a:r>
            <a:r>
              <a:rPr lang="en-US" dirty="0" err="1"/>
              <a:t>filhos</a:t>
            </a:r>
            <a:r>
              <a:rPr lang="en-US" dirty="0"/>
              <a:t> Beat (20), Jacob (17), Anna (11), Johann (9), Barbara (6), </a:t>
            </a:r>
            <a:r>
              <a:rPr lang="en-US" dirty="0" err="1"/>
              <a:t>protestantes</a:t>
            </a:r>
            <a:r>
              <a:rPr lang="en-US" dirty="0"/>
              <a:t>. (J e L)</a:t>
            </a:r>
            <a:r>
              <a:rPr lang="en-US" dirty="0" smtClean="0"/>
              <a:t>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042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SCHMIDLI, Johann: 28 </a:t>
            </a:r>
            <a:r>
              <a:rPr lang="en-US" dirty="0" err="1"/>
              <a:t>anos</a:t>
            </a:r>
            <a:r>
              <a:rPr lang="en-US" dirty="0"/>
              <a:t>, </a:t>
            </a:r>
            <a:r>
              <a:rPr lang="en-US" dirty="0" err="1"/>
              <a:t>lavrador</a:t>
            </a:r>
            <a:r>
              <a:rPr lang="en-US" dirty="0"/>
              <a:t>, </a:t>
            </a:r>
            <a:r>
              <a:rPr lang="en-US" dirty="0" err="1"/>
              <a:t>Suíça</a:t>
            </a:r>
            <a:r>
              <a:rPr lang="en-US" dirty="0"/>
              <a:t>, </a:t>
            </a:r>
            <a:r>
              <a:rPr lang="en-US" dirty="0" err="1"/>
              <a:t>protestante</a:t>
            </a:r>
            <a:r>
              <a:rPr lang="en-US" dirty="0"/>
              <a:t>. (J e L) STORRER, Gottlieb: 28 </a:t>
            </a:r>
            <a:r>
              <a:rPr lang="en-US" dirty="0" err="1"/>
              <a:t>anos</a:t>
            </a:r>
            <a:r>
              <a:rPr lang="en-US" dirty="0"/>
              <a:t>, </a:t>
            </a:r>
            <a:r>
              <a:rPr lang="en-US" dirty="0" err="1"/>
              <a:t>lavrador</a:t>
            </a:r>
            <a:r>
              <a:rPr lang="en-US" dirty="0"/>
              <a:t>, </a:t>
            </a:r>
            <a:r>
              <a:rPr lang="en-US" dirty="0" err="1"/>
              <a:t>Suíça</a:t>
            </a:r>
            <a:r>
              <a:rPr lang="en-US" dirty="0"/>
              <a:t>, </a:t>
            </a:r>
            <a:r>
              <a:rPr lang="en-US" dirty="0" err="1"/>
              <a:t>protestante</a:t>
            </a:r>
            <a:r>
              <a:rPr lang="en-US" dirty="0"/>
              <a:t>. (J e L) TANNER, Conrad: 45 </a:t>
            </a:r>
            <a:r>
              <a:rPr lang="en-US" dirty="0" err="1"/>
              <a:t>anos</a:t>
            </a:r>
            <a:r>
              <a:rPr lang="en-US" dirty="0"/>
              <a:t>, </a:t>
            </a:r>
            <a:r>
              <a:rPr lang="en-US" dirty="0" err="1"/>
              <a:t>lavrador</a:t>
            </a:r>
            <a:r>
              <a:rPr lang="en-US" dirty="0"/>
              <a:t>, </a:t>
            </a:r>
            <a:r>
              <a:rPr lang="en-US" dirty="0" err="1"/>
              <a:t>Suíça</a:t>
            </a:r>
            <a:r>
              <a:rPr lang="en-US" dirty="0"/>
              <a:t>, † 13/01/1852, c/ </a:t>
            </a:r>
            <a:r>
              <a:rPr lang="en-US" dirty="0" err="1"/>
              <a:t>mulher</a:t>
            </a:r>
            <a:r>
              <a:rPr lang="en-US" dirty="0"/>
              <a:t> Elisabeth (42), </a:t>
            </a:r>
            <a:r>
              <a:rPr lang="en-US" dirty="0" err="1"/>
              <a:t>filhos</a:t>
            </a:r>
            <a:r>
              <a:rPr lang="en-US" dirty="0"/>
              <a:t> Barbara (18), Anna (17), Marie (14), </a:t>
            </a:r>
            <a:r>
              <a:rPr lang="en-US" dirty="0" err="1"/>
              <a:t>Balthasar</a:t>
            </a:r>
            <a:r>
              <a:rPr lang="en-US" dirty="0"/>
              <a:t> (11) † 07/1851, Elisabeth (9), </a:t>
            </a:r>
            <a:r>
              <a:rPr lang="en-US" dirty="0" err="1"/>
              <a:t>Verena</a:t>
            </a:r>
            <a:r>
              <a:rPr lang="en-US" dirty="0"/>
              <a:t> (5), Ursula (3), </a:t>
            </a:r>
            <a:r>
              <a:rPr lang="en-US" dirty="0" err="1"/>
              <a:t>Margaretha</a:t>
            </a:r>
            <a:r>
              <a:rPr lang="en-US" dirty="0"/>
              <a:t> (4 </a:t>
            </a:r>
            <a:r>
              <a:rPr lang="en-US" dirty="0" err="1"/>
              <a:t>meses</a:t>
            </a:r>
            <a:r>
              <a:rPr lang="en-US" dirty="0"/>
              <a:t>) † a </a:t>
            </a:r>
            <a:r>
              <a:rPr lang="en-US" dirty="0" err="1"/>
              <a:t>bordo</a:t>
            </a:r>
            <a:r>
              <a:rPr lang="en-US" dirty="0"/>
              <a:t>, Franz (19), </a:t>
            </a:r>
            <a:r>
              <a:rPr lang="en-US" dirty="0" err="1"/>
              <a:t>lavrador</a:t>
            </a:r>
            <a:r>
              <a:rPr lang="en-US" dirty="0"/>
              <a:t>, </a:t>
            </a:r>
            <a:r>
              <a:rPr lang="en-US" dirty="0" err="1"/>
              <a:t>protestantes</a:t>
            </a:r>
            <a:r>
              <a:rPr lang="en-US" dirty="0"/>
              <a:t>. (J e L) ULM, </a:t>
            </a:r>
            <a:r>
              <a:rPr lang="en-US" dirty="0" err="1"/>
              <a:t>Viúva</a:t>
            </a:r>
            <a:r>
              <a:rPr lang="en-US" dirty="0"/>
              <a:t>: 42 </a:t>
            </a:r>
            <a:r>
              <a:rPr lang="en-US" dirty="0" err="1"/>
              <a:t>anos</a:t>
            </a:r>
            <a:r>
              <a:rPr lang="en-US" dirty="0"/>
              <a:t>, Oldenburg, † a </a:t>
            </a:r>
            <a:r>
              <a:rPr lang="en-US" dirty="0" err="1"/>
              <a:t>bordo</a:t>
            </a:r>
            <a:r>
              <a:rPr lang="en-US" dirty="0"/>
              <a:t>,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412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http://arquivohistoricojoinville.com.br/ListaImigrantes/lista/</a:t>
            </a:r>
            <a:r>
              <a:rPr lang="en-US" dirty="0" smtClean="0">
                <a:hlinkClick r:id="rId2"/>
              </a:rPr>
              <a:t>tudo.htm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930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Neuenschwander</a:t>
            </a:r>
            <a:r>
              <a:rPr lang="en-US" dirty="0" smtClean="0"/>
              <a:t> – </a:t>
            </a:r>
            <a:r>
              <a:rPr lang="en-US" dirty="0" err="1" smtClean="0"/>
              <a:t>inmigrants</a:t>
            </a:r>
            <a:r>
              <a:rPr lang="en-US" dirty="0" smtClean="0"/>
              <a:t> in </a:t>
            </a:r>
            <a:r>
              <a:rPr lang="en-US" dirty="0" err="1" smtClean="0"/>
              <a:t>Brasil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7936" y="1710271"/>
            <a:ext cx="5419781" cy="4895996"/>
          </a:xfrm>
        </p:spPr>
      </p:pic>
    </p:spTree>
    <p:extLst>
      <p:ext uri="{BB962C8B-B14F-4D97-AF65-F5344CB8AC3E}">
        <p14:creationId xmlns:p14="http://schemas.microsoft.com/office/powerpoint/2010/main" val="3263321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743</TotalTime>
  <Words>849</Words>
  <Application>Microsoft Macintosh PowerPoint</Application>
  <PresentationFormat>On-screen Show (4:3)</PresentationFormat>
  <Paragraphs>43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About hopes and boats</vt:lpstr>
      <vt:lpstr>PowerPoint Presentation</vt:lpstr>
      <vt:lpstr>PowerPoint Presentation</vt:lpstr>
      <vt:lpstr> Immigrants on a ship to Brasil</vt:lpstr>
      <vt:lpstr>Brasilian’s Government Propaganda </vt:lpstr>
      <vt:lpstr>List of immigrants from Switzerland to Brasil</vt:lpstr>
      <vt:lpstr>PowerPoint Presentation</vt:lpstr>
      <vt:lpstr>PowerPoint Presentation</vt:lpstr>
      <vt:lpstr>Neuenschwander – inmigrants in Brasil</vt:lpstr>
      <vt:lpstr>Acts 27</vt:lpstr>
      <vt:lpstr>PowerPoint Presentation</vt:lpstr>
      <vt:lpstr>and when the conflict starts =  The storm (v.13-26)</vt:lpstr>
      <vt:lpstr>What are the alternatives? What are the possible actions?</vt:lpstr>
      <vt:lpstr>The shipwreck vv. 27-44</vt:lpstr>
      <vt:lpstr>v.33. And as day was about to dawn, Paul implored them all to take food, saying</vt:lpstr>
      <vt:lpstr>PowerPoint Presentation</vt:lpstr>
      <vt:lpstr>what to carry? What to throw away?</vt:lpstr>
      <vt:lpstr>v. 40. Und sie hieben die Anker ab und ließen sie dem Meer, lösten zugleich die Bande der Steuerruder auf und richteten das Segel nach dem Winde und trachteten nach dem Ufer.</vt:lpstr>
      <vt:lpstr>v. 41. aber das Hinterteil zerbrach von der Gewalt der Wellen</vt:lpstr>
      <vt:lpstr>v. 42. And the soldiers’ plan was to kill the prisoners, lest any of them should swim away and escape.</vt:lpstr>
      <vt:lpstr>v. 43. the centurion, wanting to save Paul, kept them from their purpose, and commanded that those who could swim should jump overboard first and get to land</vt:lpstr>
      <vt:lpstr>v.44. And so it was that they all escaped safely to land</vt:lpstr>
      <vt:lpstr>28.1.when they had escaped, they then found out that the island was called Malta</vt:lpstr>
      <vt:lpstr>Apostelgeschichte 28.2</vt:lpstr>
      <vt:lpstr>conversation</vt:lpstr>
    </vt:vector>
  </TitlesOfParts>
  <Company>Home 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Elaine Neuenfeldt</dc:creator>
  <cp:lastModifiedBy>Elaine Neuenfeldt</cp:lastModifiedBy>
  <cp:revision>37</cp:revision>
  <dcterms:created xsi:type="dcterms:W3CDTF">2014-07-01T17:56:59Z</dcterms:created>
  <dcterms:modified xsi:type="dcterms:W3CDTF">2016-10-25T16:03:26Z</dcterms:modified>
</cp:coreProperties>
</file>