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0" r:id="rId4"/>
    <p:sldId id="278" r:id="rId5"/>
    <p:sldId id="263" r:id="rId6"/>
    <p:sldId id="261" r:id="rId7"/>
    <p:sldId id="265" r:id="rId8"/>
    <p:sldId id="280" r:id="rId9"/>
    <p:sldId id="269" r:id="rId10"/>
    <p:sldId id="270" r:id="rId11"/>
    <p:sldId id="271" r:id="rId12"/>
    <p:sldId id="274" r:id="rId13"/>
    <p:sldId id="279" r:id="rId14"/>
    <p:sldId id="272" r:id="rId15"/>
    <p:sldId id="276" r:id="rId16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5">
          <p15:clr>
            <a:srgbClr val="A4A3A4"/>
          </p15:clr>
        </p15:guide>
        <p15:guide id="2" orient="horz" pos="3252">
          <p15:clr>
            <a:srgbClr val="A4A3A4"/>
          </p15:clr>
        </p15:guide>
        <p15:guide id="3" orient="horz" pos="771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1278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922">
          <p15:clr>
            <a:srgbClr val="A4A3A4"/>
          </p15:clr>
        </p15:guide>
        <p15:guide id="8" orient="horz" pos="1071">
          <p15:clr>
            <a:srgbClr val="A4A3A4"/>
          </p15:clr>
        </p15:guide>
        <p15:guide id="9" orient="horz" pos="1162">
          <p15:clr>
            <a:srgbClr val="A4A3A4"/>
          </p15:clr>
        </p15:guide>
        <p15:guide id="10" pos="3474">
          <p15:clr>
            <a:srgbClr val="A4A3A4"/>
          </p15:clr>
        </p15:guide>
        <p15:guide id="11" pos="5396">
          <p15:clr>
            <a:srgbClr val="A4A3A4"/>
          </p15:clr>
        </p15:guide>
        <p15:guide id="12" pos="539">
          <p15:clr>
            <a:srgbClr val="A4A3A4"/>
          </p15:clr>
        </p15:guide>
        <p15:guide id="13" pos="5225">
          <p15:clr>
            <a:srgbClr val="A4A3A4"/>
          </p15:clr>
        </p15:guide>
        <p15:guide id="14" pos="3324">
          <p15:clr>
            <a:srgbClr val="A4A3A4"/>
          </p15:clr>
        </p15:guide>
        <p15:guide id="15" pos="374">
          <p15:clr>
            <a:srgbClr val="A4A3A4"/>
          </p15:clr>
        </p15:guide>
        <p15:guide id="16" pos="2303">
          <p15:clr>
            <a:srgbClr val="A4A3A4"/>
          </p15:clr>
        </p15:guide>
        <p15:guide id="17" pos="2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567" autoAdjust="0"/>
  </p:normalViewPr>
  <p:slideViewPr>
    <p:cSldViewPr showGuides="1">
      <p:cViewPr varScale="1">
        <p:scale>
          <a:sx n="103" d="100"/>
          <a:sy n="103" d="100"/>
        </p:scale>
        <p:origin x="1638" y="114"/>
      </p:cViewPr>
      <p:guideLst>
        <p:guide orient="horz" pos="3505"/>
        <p:guide orient="horz" pos="3252"/>
        <p:guide orient="horz" pos="771"/>
        <p:guide orient="horz" pos="164"/>
        <p:guide orient="horz" pos="1278"/>
        <p:guide orient="horz" pos="2387"/>
        <p:guide orient="horz" pos="3922"/>
        <p:guide orient="horz" pos="1071"/>
        <p:guide orient="horz" pos="1162"/>
        <p:guide pos="3474"/>
        <p:guide pos="5396"/>
        <p:guide pos="539"/>
        <p:guide pos="5225"/>
        <p:guide pos="3324"/>
        <p:guide pos="374"/>
        <p:guide pos="2303"/>
        <p:guide pos="24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226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8055"/>
          </a:xfrm>
          <a:prstGeom prst="rect">
            <a:avLst/>
          </a:prstGeom>
        </p:spPr>
        <p:txBody>
          <a:bodyPr vert="horz" lIns="90713" tIns="45356" rIns="90713" bIns="4535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8" y="2"/>
            <a:ext cx="2889938" cy="498055"/>
          </a:xfrm>
          <a:prstGeom prst="rect">
            <a:avLst/>
          </a:prstGeom>
        </p:spPr>
        <p:txBody>
          <a:bodyPr vert="horz" lIns="90713" tIns="45356" rIns="90713" bIns="45356" rtlCol="0"/>
          <a:lstStyle>
            <a:lvl1pPr algn="r">
              <a:defRPr sz="1200"/>
            </a:lvl1pPr>
          </a:lstStyle>
          <a:p>
            <a:fld id="{C9A93093-DD07-4EB8-9265-B59CAC99B9A4}" type="datetimeFigureOut">
              <a:rPr lang="de-CH" smtClean="0"/>
              <a:t>15.04.2021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9938" cy="498054"/>
          </a:xfrm>
          <a:prstGeom prst="rect">
            <a:avLst/>
          </a:prstGeom>
        </p:spPr>
        <p:txBody>
          <a:bodyPr vert="horz" lIns="90713" tIns="45356" rIns="90713" bIns="4535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8" y="9428584"/>
            <a:ext cx="2889938" cy="498054"/>
          </a:xfrm>
          <a:prstGeom prst="rect">
            <a:avLst/>
          </a:prstGeom>
        </p:spPr>
        <p:txBody>
          <a:bodyPr vert="horz" lIns="90713" tIns="45356" rIns="90713" bIns="45356" rtlCol="0" anchor="b"/>
          <a:lstStyle>
            <a:lvl1pPr algn="r">
              <a:defRPr sz="1200"/>
            </a:lvl1pPr>
          </a:lstStyle>
          <a:p>
            <a:fld id="{F65BB7EE-3DCB-4635-9EDD-75C3C35D4C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8729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2"/>
          </a:xfrm>
          <a:prstGeom prst="rect">
            <a:avLst/>
          </a:prstGeom>
        </p:spPr>
        <p:txBody>
          <a:bodyPr vert="horz" lIns="90713" tIns="45356" rIns="90713" bIns="4535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332"/>
          </a:xfrm>
          <a:prstGeom prst="rect">
            <a:avLst/>
          </a:prstGeom>
        </p:spPr>
        <p:txBody>
          <a:bodyPr vert="horz" lIns="90713" tIns="45356" rIns="90713" bIns="45356" rtlCol="0"/>
          <a:lstStyle>
            <a:lvl1pPr algn="r">
              <a:defRPr sz="1200"/>
            </a:lvl1pPr>
          </a:lstStyle>
          <a:p>
            <a:fld id="{3FC515EF-21D0-4831-955F-3A8E42BE88DC}" type="datetimeFigureOut">
              <a:rPr lang="de-CH" smtClean="0"/>
              <a:pPr/>
              <a:t>15.04.2021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3" tIns="45356" rIns="90713" bIns="4535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713" tIns="45356" rIns="90713" bIns="4535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6332"/>
          </a:xfrm>
          <a:prstGeom prst="rect">
            <a:avLst/>
          </a:prstGeom>
        </p:spPr>
        <p:txBody>
          <a:bodyPr vert="horz" lIns="90713" tIns="45356" rIns="90713" bIns="4535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6332"/>
          </a:xfrm>
          <a:prstGeom prst="rect">
            <a:avLst/>
          </a:prstGeom>
        </p:spPr>
        <p:txBody>
          <a:bodyPr vert="horz" lIns="90713" tIns="45356" rIns="90713" bIns="45356" rtlCol="0" anchor="b"/>
          <a:lstStyle>
            <a:lvl1pPr algn="r">
              <a:defRPr sz="1200"/>
            </a:lvl1pPr>
          </a:lstStyle>
          <a:p>
            <a:fld id="{4BC6563C-F6A4-4776-B5C3-7A051607615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00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718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096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4305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1145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430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61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23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512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5875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733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07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0710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5718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265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583200" y="1692000"/>
            <a:ext cx="7977600" cy="386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/>
              <a:t>Durch klicken Untertitel hinzufügen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583200" y="1692000"/>
            <a:ext cx="7977600" cy="3866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/>
              <a:t>Durch klicken Untertitel hinzufügen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58000" y="1778400"/>
            <a:ext cx="80028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637075" y="6066000"/>
            <a:ext cx="5400000" cy="180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4"/>
            <a:ext cx="4680000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000" y="1778400"/>
            <a:ext cx="305815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93725" y="1844674"/>
            <a:ext cx="3062288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83024" y="1778400"/>
            <a:ext cx="4411663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6"/>
            <a:ext cx="7981950" cy="3719512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refbejuso_defr_rgb_300d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000"/>
            <a:ext cx="1819656" cy="1639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0000" y="6057312"/>
            <a:ext cx="54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584200" y="0"/>
            <a:ext cx="798195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6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bejuso.ch/fr/activites/autorites-paroissiales/telechargemen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bejuso.ch/fr/activites/autorites-paroissiales/telechargeme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bejuso.ch/fr/activites/autorites-paroissiales/telechargement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bejuso.ch/fr/activites/autorites-paroissiales/telechargement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83568" y="2068112"/>
            <a:ext cx="7441200" cy="2657032"/>
          </a:xfrm>
        </p:spPr>
        <p:txBody>
          <a:bodyPr/>
          <a:lstStyle/>
          <a:p>
            <a:r>
              <a:rPr lang="fr-CH" dirty="0"/>
              <a:t>L’entretien d’évaluation = EE</a:t>
            </a:r>
            <a:endParaRPr lang="fr-CH" sz="2400" b="0" dirty="0"/>
          </a:p>
          <a:p>
            <a:r>
              <a:rPr lang="fr-CH" sz="2400" b="0" dirty="0"/>
              <a:t>L’essentiel en bref</a:t>
            </a:r>
          </a:p>
          <a:p>
            <a:endParaRPr lang="fr-CH" sz="2400" b="0" dirty="0"/>
          </a:p>
          <a:p>
            <a:r>
              <a:rPr lang="fr-CH" sz="2400" b="0" dirty="0"/>
              <a:t>(voir aussi:</a:t>
            </a:r>
            <a:r>
              <a:rPr lang="fr-CH" sz="2400" b="0" dirty="0">
                <a:solidFill>
                  <a:schemeClr val="bg1"/>
                </a:solidFill>
              </a:rPr>
              <a:t> </a:t>
            </a:r>
            <a:r>
              <a:rPr lang="fr-CH" sz="2400" b="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fr-CH" sz="2400" b="0" dirty="0">
                <a:solidFill>
                  <a:schemeClr val="bg1"/>
                </a:solidFill>
              </a:rPr>
              <a:t>AD)</a:t>
            </a:r>
          </a:p>
          <a:p>
            <a:endParaRPr lang="fr-CH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835200" y="4293096"/>
            <a:ext cx="7439025" cy="8694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CH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11560" y="62956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00542" y="6298473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918" y="6298566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1"/>
            <a:ext cx="8568952" cy="908720"/>
          </a:xfrm>
        </p:spPr>
        <p:txBody>
          <a:bodyPr/>
          <a:lstStyle/>
          <a:p>
            <a:r>
              <a:rPr lang="fr-CH" dirty="0"/>
              <a:t>Phases et parties de l’EE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33518" y="1130129"/>
            <a:ext cx="8748972" cy="52555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H" b="1" dirty="0"/>
              <a:t>Démarrage: </a:t>
            </a:r>
            <a:br>
              <a:rPr lang="fr-CH" dirty="0"/>
            </a:br>
            <a:r>
              <a:rPr lang="fr-CH" sz="1800" dirty="0"/>
              <a:t>- Salutations</a:t>
            </a:r>
            <a:br>
              <a:rPr lang="fr-CH" sz="1800" dirty="0"/>
            </a:br>
            <a:r>
              <a:rPr lang="fr-CH" sz="1800" dirty="0"/>
              <a:t>- Thèmes pour lancer la discussion</a:t>
            </a:r>
            <a:br>
              <a:rPr lang="fr-CH" sz="1800" dirty="0"/>
            </a:br>
            <a:r>
              <a:rPr lang="fr-CH" sz="1800" dirty="0"/>
              <a:t>- Déroulement de l’entretien</a:t>
            </a:r>
            <a:br>
              <a:rPr lang="fr-CH" dirty="0"/>
            </a:br>
            <a:endParaRPr lang="fr-CH" dirty="0"/>
          </a:p>
          <a:p>
            <a:pPr marL="457200" indent="-457200">
              <a:buFont typeface="+mj-lt"/>
              <a:buAutoNum type="arabicPeriod"/>
            </a:pPr>
            <a:r>
              <a:rPr lang="fr-CH" b="1" dirty="0"/>
              <a:t>Partie rétrospective / évaluation*: 				</a:t>
            </a:r>
            <a:r>
              <a:rPr lang="fr-CH" dirty="0"/>
              <a:t>* </a:t>
            </a:r>
            <a:r>
              <a:rPr lang="fr-CH" sz="1200" dirty="0"/>
              <a:t>voir </a:t>
            </a:r>
            <a:r>
              <a:rPr lang="fr-CH" sz="1200" dirty="0" err="1"/>
              <a:t>ppt</a:t>
            </a:r>
            <a:r>
              <a:rPr lang="fr-CH" sz="1200" dirty="0"/>
              <a:t>, p.11</a:t>
            </a:r>
            <a:br>
              <a:rPr lang="fr-CH" dirty="0"/>
            </a:br>
            <a:r>
              <a:rPr lang="fr-CH" sz="1800" dirty="0"/>
              <a:t>- Quels domaines de tâches et priorités a la collaboratrice ou le collaborateur? </a:t>
            </a:r>
            <a:br>
              <a:rPr lang="fr-CH" sz="1800" dirty="0"/>
            </a:br>
            <a:r>
              <a:rPr lang="fr-CH" sz="1800" dirty="0"/>
              <a:t>- Expériences positives? Expériences mitigées? Conditions cadres? </a:t>
            </a:r>
            <a:br>
              <a:rPr lang="fr-CH" sz="1800" dirty="0"/>
            </a:br>
            <a:r>
              <a:rPr lang="fr-CH" sz="1800" dirty="0"/>
              <a:t>- Quel degré de satisfaction a la collaboratrice ou le collaborateur vis-à-vis de soi,</a:t>
            </a:r>
            <a:br>
              <a:rPr lang="fr-CH" sz="1800" dirty="0"/>
            </a:br>
            <a:r>
              <a:rPr lang="fr-CH" sz="1800" dirty="0"/>
              <a:t>  de l’environnement et de la situation?</a:t>
            </a:r>
            <a:br>
              <a:rPr lang="fr-CH" sz="1800" dirty="0"/>
            </a:br>
            <a:r>
              <a:rPr lang="fr-CH" sz="1800" dirty="0"/>
              <a:t>- Les compétences sociales, la collaboration et les conditions de travail sont</a:t>
            </a:r>
            <a:br>
              <a:rPr lang="fr-CH" sz="1800" dirty="0"/>
            </a:br>
            <a:r>
              <a:rPr lang="fr-CH" sz="1800" dirty="0"/>
              <a:t>  discutées.</a:t>
            </a:r>
            <a:br>
              <a:rPr lang="fr-CH" sz="1800" dirty="0"/>
            </a:br>
            <a:r>
              <a:rPr lang="fr-CH" sz="1800" dirty="0"/>
              <a:t>- Quels objectifs ont-ils été définis l’an dernier? </a:t>
            </a:r>
            <a:br>
              <a:rPr lang="fr-CH" sz="1800" dirty="0"/>
            </a:br>
            <a:r>
              <a:rPr lang="fr-CH" sz="1800" dirty="0"/>
              <a:t>- Comment ont-ils été atteints?</a:t>
            </a:r>
          </a:p>
          <a:p>
            <a:br>
              <a:rPr lang="fr-CH" sz="1800" dirty="0"/>
            </a:br>
            <a:r>
              <a:rPr lang="fr-CH" sz="1800" dirty="0"/>
              <a:t>P.S.: Il convient d’adopter une vision tournée vers l’avenir! Chercher des causes aux problèmes et des responsables influence négativement la discussion et ne s’avère pas constructif.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993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11560" y="62956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00542" y="6298473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918" y="6298566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52736"/>
          </a:xfrm>
        </p:spPr>
        <p:txBody>
          <a:bodyPr/>
          <a:lstStyle/>
          <a:p>
            <a:r>
              <a:rPr lang="de-CH" dirty="0"/>
              <a:t>Evaluation et </a:t>
            </a:r>
            <a:r>
              <a:rPr lang="de-CH" dirty="0" err="1"/>
              <a:t>feedback</a:t>
            </a:r>
            <a:endParaRPr lang="de-CH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412776"/>
            <a:ext cx="8748972" cy="52555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Motivez votre feedback.</a:t>
            </a:r>
            <a:b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Formulez votre feedback en vous fondant sur votre ressenti et non sur un jugement: Dites « Je perçois, je suis frappé par… », et non « tu es… ». </a:t>
            </a:r>
          </a:p>
          <a:p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Réfléchissez aussi à des idées d’amélioration, mais laissez d’abord la collaboratrice ou le collaborateur développer soi-même des idées. 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err="1"/>
              <a:t>Feedbackburger</a:t>
            </a:r>
            <a:r>
              <a:rPr lang="fr-CH" dirty="0"/>
              <a:t>:</a:t>
            </a:r>
            <a:br>
              <a:rPr lang="fr-CH" dirty="0"/>
            </a:br>
            <a:r>
              <a:rPr lang="fr-CH" dirty="0"/>
              <a:t>Grâce à une première partie positive et sincère, </a:t>
            </a:r>
          </a:p>
          <a:p>
            <a:pPr marL="342000"/>
            <a:r>
              <a:rPr lang="fr-CH" dirty="0"/>
              <a:t>la collaboratrice ou le collaborateur écoute</a:t>
            </a:r>
          </a:p>
          <a:p>
            <a:pPr marL="342000"/>
            <a:r>
              <a:rPr lang="fr-CH" dirty="0"/>
              <a:t>aussi les critiques.</a:t>
            </a:r>
          </a:p>
          <a:p>
            <a:r>
              <a:rPr lang="de-CH" dirty="0"/>
              <a:t>	</a:t>
            </a:r>
            <a:br>
              <a:rPr lang="de-CH" dirty="0"/>
            </a:br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12B91F3-EF5B-42E1-9AB0-3F4A6E4AA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4136518"/>
            <a:ext cx="1872710" cy="144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11560" y="62956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00542" y="6298473"/>
            <a:ext cx="6156376" cy="188688"/>
          </a:xfrm>
        </p:spPr>
        <p:txBody>
          <a:bodyPr/>
          <a:lstStyle/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918" y="6298566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08685"/>
          </a:xfrm>
        </p:spPr>
        <p:txBody>
          <a:bodyPr/>
          <a:lstStyle/>
          <a:p>
            <a:r>
              <a:rPr lang="fr-CH" dirty="0"/>
              <a:t>Phases de l’EE </a:t>
            </a:r>
            <a:r>
              <a:rPr lang="de-CH" dirty="0"/>
              <a:t>(2)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197514" y="1033838"/>
            <a:ext cx="8748972" cy="5264636"/>
          </a:xfrm>
        </p:spPr>
        <p:txBody>
          <a:bodyPr/>
          <a:lstStyle/>
          <a:p>
            <a:pPr marL="541338" indent="-541338">
              <a:buFont typeface="+mj-lt"/>
              <a:buAutoNum type="arabicPeriod" startAt="3"/>
            </a:pPr>
            <a:r>
              <a:rPr lang="fr-CH" b="1" dirty="0"/>
              <a:t>Perspectives à long terme / planification pour l’année prochaine:</a:t>
            </a:r>
            <a:br>
              <a:rPr lang="fr-CH" b="1" dirty="0"/>
            </a:br>
            <a:r>
              <a:rPr lang="fr-CH" sz="1800" dirty="0"/>
              <a:t>- Que faut-il maintenir?</a:t>
            </a:r>
            <a:br>
              <a:rPr lang="fr-CH" sz="1800" dirty="0"/>
            </a:br>
            <a:r>
              <a:rPr lang="fr-CH" sz="1800" dirty="0"/>
              <a:t>- Que faut-il améliorer?</a:t>
            </a:r>
            <a:br>
              <a:rPr lang="fr-CH" sz="1800" dirty="0"/>
            </a:br>
            <a:r>
              <a:rPr lang="fr-CH" sz="1800" dirty="0"/>
              <a:t>- Quelles tâches ajouter, lesquelles supprimer? </a:t>
            </a:r>
            <a:br>
              <a:rPr lang="fr-CH" sz="1800" dirty="0"/>
            </a:br>
            <a:r>
              <a:rPr lang="fr-CH" sz="1800" dirty="0"/>
              <a:t>- Quels objectifs doivent-ils être atteints par la collaboratrice ou le collaborateur? - Perspectives pour les prochaines années: 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fr-CH" sz="1800" dirty="0"/>
              <a:t>Comment peut-il ou elle continuer à s’améliorer? 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fr-CH" sz="1800" dirty="0"/>
              <a:t>A-t-il ou elle des souhaits pour le futur?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fr-CH" sz="1800" dirty="0"/>
              <a:t>Où se voit-il ou elle dans x années? </a:t>
            </a:r>
            <a:br>
              <a:rPr lang="fr-CH" sz="1800" dirty="0"/>
            </a:br>
            <a:r>
              <a:rPr lang="fr-CH" sz="1800" dirty="0"/>
              <a:t>(par ex. une personne âgée de 58 ans avec une longue expérience ou </a:t>
            </a:r>
            <a:r>
              <a:rPr lang="fr-CH" sz="1800" dirty="0" err="1"/>
              <a:t>un-e</a:t>
            </a:r>
            <a:r>
              <a:rPr lang="fr-CH" sz="1800" dirty="0"/>
              <a:t> jeune de 34 ans) 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fr-CH" sz="1800" dirty="0"/>
              <a:t>Que souhaite-t-il ou elle de la part de la paroisse?</a:t>
            </a:r>
            <a:br>
              <a:rPr lang="fr-CH" sz="1800" dirty="0"/>
            </a:br>
            <a:endParaRPr lang="fr-CH" sz="1800" dirty="0"/>
          </a:p>
          <a:p>
            <a:pPr marL="541338" indent="-541338">
              <a:buFont typeface="+mj-lt"/>
              <a:buAutoNum type="arabicPeriod" startAt="4"/>
            </a:pPr>
            <a:r>
              <a:rPr lang="fr-CH" sz="1800" b="1" dirty="0"/>
              <a:t>Conclusion de l’EE</a:t>
            </a:r>
            <a:br>
              <a:rPr lang="fr-CH" sz="1800" b="1" dirty="0"/>
            </a:br>
            <a:r>
              <a:rPr lang="fr-CH" sz="1800" dirty="0"/>
              <a:t>- Résumer la discussion</a:t>
            </a:r>
            <a:br>
              <a:rPr lang="fr-CH" sz="1800" dirty="0"/>
            </a:br>
            <a:r>
              <a:rPr lang="fr-CH" sz="1800" dirty="0"/>
              <a:t>- Se mettre d’accord sur les conventions et les éventuelles formations continues</a:t>
            </a:r>
            <a:br>
              <a:rPr lang="fr-CH" sz="1800" dirty="0"/>
            </a:br>
            <a:r>
              <a:rPr lang="fr-CH" sz="1800" dirty="0"/>
              <a:t>- La collaboratrice ou le collaborateur a-t-il ou elle d’autres thèmes à soulever? </a:t>
            </a:r>
            <a:br>
              <a:rPr lang="fr-CH" sz="1800" dirty="0"/>
            </a:br>
            <a:r>
              <a:rPr lang="fr-CH" sz="1800" dirty="0"/>
              <a:t>- Prise de congé positive</a:t>
            </a:r>
          </a:p>
        </p:txBody>
      </p:sp>
    </p:spTree>
    <p:extLst>
      <p:ext uri="{BB962C8B-B14F-4D97-AF65-F5344CB8AC3E}">
        <p14:creationId xmlns:p14="http://schemas.microsoft.com/office/powerpoint/2010/main" val="48151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2365" y="6341145"/>
            <a:ext cx="6156376" cy="188688"/>
          </a:xfrm>
        </p:spPr>
        <p:txBody>
          <a:bodyPr/>
          <a:lstStyle/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324419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52736"/>
          </a:xfrm>
        </p:spPr>
        <p:txBody>
          <a:bodyPr/>
          <a:lstStyle/>
          <a:p>
            <a:r>
              <a:rPr lang="fr-CH" dirty="0"/>
              <a:t>Suivi de l’EE, aspects juridiques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33518" y="1490968"/>
            <a:ext cx="8748972" cy="47929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Consigner les conventions d’objectifs et faire signer à toutes les parties.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Par sa signature, la collaboratrice ou le collaborateur atteste du fait que ce qui a été consigné par écrit reflète les propos échangés.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Si ce n’est pas le cas, il est important qu’il ou elle l’indique dans les commentaires.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Dans le cas où les divergences ne peuvent être aplanies, l’intervention du/ de la </a:t>
            </a:r>
            <a:r>
              <a:rPr lang="fr-CH" dirty="0" err="1"/>
              <a:t>supérieur-e</a:t>
            </a:r>
            <a:r>
              <a:rPr lang="fr-CH" dirty="0"/>
              <a:t> ou de l’instance suivante peut être demandée.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L’archivage et le droit de consultation: à régler par le conseil de paroisse.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Faites le point sur l’entretien.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733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39552" y="63543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2365" y="6341145"/>
            <a:ext cx="6156376" cy="188688"/>
          </a:xfrm>
        </p:spPr>
        <p:txBody>
          <a:bodyPr/>
          <a:lstStyle/>
          <a:p>
            <a:r>
              <a:rPr lang="de-CH"/>
              <a:t>Eglises réformées Berne-Jura-Soleure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324419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986322"/>
          </a:xfrm>
        </p:spPr>
        <p:txBody>
          <a:bodyPr/>
          <a:lstStyle/>
          <a:p>
            <a:r>
              <a:rPr lang="fr-CH" dirty="0"/>
              <a:t>En conclusion et à méditer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18011" y="1011736"/>
            <a:ext cx="8748972" cy="5287269"/>
          </a:xfrm>
        </p:spPr>
        <p:txBody>
          <a:bodyPr/>
          <a:lstStyle/>
          <a:p>
            <a:pPr marL="720725" indent="-342900">
              <a:buFont typeface="Arial" panose="020B0604020202020204" pitchFamily="34" charset="0"/>
              <a:buChar char="•"/>
            </a:pPr>
            <a:r>
              <a:rPr lang="fr-CH" dirty="0"/>
              <a:t>Problème fondamental: le personnel exerce à titre professionnel et les membres du conseil de paroisse, à titre honorifique.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fr-CH" dirty="0"/>
              <a:t>Le manque de temps empêche souvent ces derniers d’effectuer une évaluation approfondie du travail effectivement réalisé. 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fr-CH" dirty="0"/>
              <a:t>En l’absence des connaissances spécifiques requises, l’évaluation ne peut être que partielle; c’est pourquoi il est important de bien se préparer et de s’informer.</a:t>
            </a:r>
          </a:p>
          <a:p>
            <a:pPr marL="377825"/>
            <a:endParaRPr lang="fr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fr-CH" dirty="0"/>
              <a:t>L’évaluation est néanmoins nécessaire et utile. C’est l’expression de la valorisation du travail et le point de départ à l’introduction de mesures de développement.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fr-CH" dirty="0"/>
              <a:t>Le modèle de formulaire n’opère pas avec des chiffres, mais avec des déclarations claires.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91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3896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159460"/>
            <a:ext cx="6156376" cy="188688"/>
          </a:xfrm>
        </p:spPr>
        <p:txBody>
          <a:bodyPr/>
          <a:lstStyle/>
          <a:p>
            <a:r>
              <a:rPr lang="fr-CH" sz="700"/>
              <a:t>Eglises réformées Berne-Jura-Soleure</a:t>
            </a:r>
            <a:endParaRPr lang="fr-CH" sz="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155605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558000" y="0"/>
            <a:ext cx="8334480" cy="1124744"/>
          </a:xfrm>
        </p:spPr>
        <p:txBody>
          <a:bodyPr/>
          <a:lstStyle/>
          <a:p>
            <a:r>
              <a:rPr lang="fr-CH" dirty="0"/>
              <a:t>Principes de l’entretien d’évaluation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176668"/>
            <a:ext cx="8568952" cy="489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Il incombe au conseil de paroisse, en tant qu’employeur, d’accompagner, soutenir et diriger le personnel dans son travail (cf. </a:t>
            </a:r>
            <a:r>
              <a:rPr lang="fr-CH" b="1" dirty="0"/>
              <a:t>RE Art. 113</a:t>
            </a:r>
            <a:r>
              <a:rPr lang="fr-CH" dirty="0"/>
              <a:t>).</a:t>
            </a:r>
          </a:p>
          <a:p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L’EE est un outil essentiel pour garantir la stabilité et le développement des ressources humaines.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L’EE consiste en un échange structuré visant à aborder plus en détails le travail du personnel.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La collaboration est renforcée, et il est possible de discuter des perspectives d’évolution.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L’EE est un bon outil de gestion. Il soutient autant le personnel que les membres du conseil de paroisse.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3896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159460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155605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558000" y="0"/>
            <a:ext cx="8334480" cy="1124744"/>
          </a:xfrm>
        </p:spPr>
        <p:txBody>
          <a:bodyPr/>
          <a:lstStyle/>
          <a:p>
            <a:r>
              <a:rPr lang="fr-CH" dirty="0"/>
              <a:t>Principes de l’entretien d’évaluation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176668"/>
            <a:ext cx="8568952" cy="4896000"/>
          </a:xfrm>
        </p:spPr>
        <p:txBody>
          <a:bodyPr/>
          <a:lstStyle/>
          <a:p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b="1" dirty="0"/>
              <a:t>L’entretien d’évaluation </a:t>
            </a:r>
            <a:r>
              <a:rPr lang="fr-CH" i="1" dirty="0"/>
              <a:t>avec les pasteures et pasteurs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1800" dirty="0"/>
              <a:t>1</a:t>
            </a:r>
            <a:r>
              <a:rPr lang="fr-CH" sz="1800" baseline="30000" dirty="0"/>
              <a:t>ère</a:t>
            </a:r>
            <a:r>
              <a:rPr lang="fr-CH" sz="1800" dirty="0"/>
              <a:t> année: entretien d'évaluation entre une délégation du conseil et le/la </a:t>
            </a:r>
            <a:r>
              <a:rPr lang="fr-CH" sz="1800" dirty="0" err="1"/>
              <a:t>pasteur-e</a:t>
            </a:r>
            <a:r>
              <a:rPr lang="fr-CH" sz="1800" dirty="0"/>
              <a:t>, modéré par le/la </a:t>
            </a:r>
            <a:r>
              <a:rPr lang="fr-CH" sz="1800" dirty="0" err="1"/>
              <a:t>pasteur-e</a:t>
            </a:r>
            <a:r>
              <a:rPr lang="fr-CH" sz="1800" dirty="0"/>
              <a:t> </a:t>
            </a:r>
            <a:r>
              <a:rPr lang="fr-CH" sz="1800" dirty="0" err="1"/>
              <a:t>régional-e</a:t>
            </a:r>
            <a:r>
              <a:rPr lang="fr-CH" sz="18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1800" dirty="0"/>
              <a:t>2</a:t>
            </a:r>
            <a:r>
              <a:rPr lang="fr-CH" sz="1800" baseline="30000" dirty="0"/>
              <a:t>e</a:t>
            </a:r>
            <a:r>
              <a:rPr lang="fr-CH" sz="1800" dirty="0"/>
              <a:t> année: entretien de bilan entre le/la </a:t>
            </a:r>
            <a:r>
              <a:rPr lang="fr-CH" sz="1800" dirty="0" err="1"/>
              <a:t>pasteur-e</a:t>
            </a:r>
            <a:r>
              <a:rPr lang="fr-CH" sz="1800" dirty="0"/>
              <a:t> et le/la </a:t>
            </a:r>
            <a:r>
              <a:rPr lang="fr-CH" sz="1800" dirty="0" err="1"/>
              <a:t>pasteur-e</a:t>
            </a:r>
            <a:r>
              <a:rPr lang="fr-CH" sz="1800" dirty="0"/>
              <a:t> régionale.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1800" dirty="0"/>
              <a:t>3</a:t>
            </a:r>
            <a:r>
              <a:rPr lang="fr-CH" sz="1800" baseline="30000" dirty="0"/>
              <a:t>e</a:t>
            </a:r>
            <a:r>
              <a:rPr lang="fr-CH" sz="1800" dirty="0"/>
              <a:t> année: entretien d'organisation entre le conseil de paroisse, le/la </a:t>
            </a:r>
            <a:r>
              <a:rPr lang="fr-CH" sz="1800" dirty="0" err="1"/>
              <a:t>pasteur-e</a:t>
            </a:r>
            <a:r>
              <a:rPr lang="fr-CH" sz="1800" dirty="0"/>
              <a:t> et </a:t>
            </a:r>
            <a:r>
              <a:rPr lang="fr-CH" sz="1800" dirty="0" err="1"/>
              <a:t>evtl</a:t>
            </a:r>
            <a:r>
              <a:rPr lang="fr-CH" sz="1800" dirty="0"/>
              <a:t>. d’autres membres du personnel, modéré par le/la </a:t>
            </a:r>
            <a:r>
              <a:rPr lang="fr-CH" sz="1800" dirty="0" err="1"/>
              <a:t>pasteur-e</a:t>
            </a:r>
            <a:r>
              <a:rPr lang="fr-CH" sz="1800" dirty="0"/>
              <a:t> </a:t>
            </a:r>
            <a:r>
              <a:rPr lang="fr-CH" sz="1800" dirty="0" err="1"/>
              <a:t>régional-e</a:t>
            </a:r>
            <a:r>
              <a:rPr lang="fr-CH" sz="1800" dirty="0"/>
              <a:t>. </a:t>
            </a:r>
          </a:p>
          <a:p>
            <a:br>
              <a:rPr lang="fr-CH" sz="1800" dirty="0"/>
            </a:br>
            <a:endParaRPr lang="fr-CH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La suite de ce document aborde en détail </a:t>
            </a:r>
            <a:r>
              <a:rPr lang="fr-CH" b="1" dirty="0"/>
              <a:t>l’EE avec les autres membres du personnel (</a:t>
            </a:r>
            <a:r>
              <a:rPr lang="fr-CH" b="1" dirty="0" err="1"/>
              <a:t>EevC</a:t>
            </a:r>
            <a:r>
              <a:rPr lang="fr-CH" b="1" dirty="0"/>
              <a:t>) </a:t>
            </a:r>
            <a:r>
              <a:rPr lang="fr-CH" dirty="0"/>
              <a:t>(mais pas celui avec les pasteur-e-s). </a:t>
            </a:r>
            <a:br>
              <a:rPr lang="fr-CH" dirty="0"/>
            </a:br>
            <a:r>
              <a:rPr lang="fr-CH" sz="1600" dirty="0"/>
              <a:t>Les documents portant sur l’EE avec les pasteur-e-s peuvent être consultés en cliquant sur le lien suivant: </a:t>
            </a:r>
            <a:r>
              <a:rPr lang="fr-CH" sz="1600" dirty="0">
                <a:hlinkClick r:id="rId3"/>
              </a:rPr>
              <a:t>L’entretien d’évaluation avec les pasteur-e-s </a:t>
            </a:r>
            <a:endParaRPr lang="fr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6912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1837" y="6226789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204066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668344" y="6212754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311550"/>
          </a:xfrm>
        </p:spPr>
        <p:txBody>
          <a:bodyPr/>
          <a:lstStyle/>
          <a:p>
            <a:r>
              <a:rPr lang="fr-CH" dirty="0"/>
              <a:t>L’utilité de l’EE = l’entretien d’évaluation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552648"/>
            <a:ext cx="8568952" cy="45046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Les objectifs généraux de la paroisse ainsi que les objectifs annuels sont ajustés.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Les tâches et les objectifs sont discutés dans le cadre des objectifs généraux de la paroisse. 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Il s’agit d’un outil de conduite dans le cadre d’une gestion participative.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Il est ressenti par le personnel comme une marque de considération envers leur travail.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L’entretien permet de renforcer la confiance réciproque.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914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3896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21773" y="6160344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618149" y="6169032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311550"/>
          </a:xfrm>
        </p:spPr>
        <p:txBody>
          <a:bodyPr/>
          <a:lstStyle/>
          <a:p>
            <a:r>
              <a:rPr lang="fr-CH" dirty="0"/>
              <a:t>L’utilité de l’EE (2)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552648"/>
            <a:ext cx="8568952" cy="4036592"/>
          </a:xfrm>
        </p:spPr>
        <p:txBody>
          <a:bodyPr/>
          <a:lstStyle/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La collaboration est encouragée.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Les difficultés sont abordées dans une ambiance constructive.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Les changements nécessaires sont évoqués et engagés.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Les perspectives professionnelles du collaborateur ou de la collaboratrice sont abordés.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Des formations continues pertinentes sont étudiées.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434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4803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0114" y="6181475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6490" y="6177852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6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311550"/>
          </a:xfrm>
        </p:spPr>
        <p:txBody>
          <a:bodyPr/>
          <a:lstStyle/>
          <a:p>
            <a:r>
              <a:rPr lang="fr-CH" dirty="0"/>
              <a:t>Comment fonctionne l’EE?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552648"/>
            <a:ext cx="8568952" cy="45046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Il se distingue de l’entretien informel qui a lieu à intervalles irréguliers.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Préparé à l’avance et suivant une structure bien établie, l’EE est mené entre le personnel et sa hiérarchie.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L’échange porte sur l’état de la collaboration et des perspectives au niveau à la fois professionnel et humain.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Sont abordés: la manière dont est appréhendé le travail et les conditions dans lesquelles il s’exerce.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L’aide-mémoire suivant vous aidera à préparer l’entretien.</a:t>
            </a:r>
            <a:br>
              <a:rPr lang="de-CH" dirty="0"/>
            </a:b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334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4803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0114" y="6181475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6490" y="6177852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980728"/>
          </a:xfrm>
        </p:spPr>
        <p:txBody>
          <a:bodyPr/>
          <a:lstStyle/>
          <a:p>
            <a:r>
              <a:rPr lang="fr-CH" dirty="0"/>
              <a:t>Aide-mémoire pour l’EE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086667"/>
            <a:ext cx="8568952" cy="515933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Pour les deux parties, il est clair quelle sera la constellation qui présidera à l’entretien: il a lieu «en tête-à-tête» entre les membres du personnel et leurs supérieur-e-s hiérarchiques (selon la description de poste).</a:t>
            </a:r>
          </a:p>
          <a:p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EE avec des responsables des RH et de secteur: élargir l’entretien à trois (collaborateur/</a:t>
            </a:r>
            <a:r>
              <a:rPr lang="fr-CH" dirty="0" err="1"/>
              <a:t>trice</a:t>
            </a:r>
            <a:r>
              <a:rPr lang="fr-CH" dirty="0"/>
              <a:t>, </a:t>
            </a:r>
            <a:r>
              <a:rPr lang="fr-CH" dirty="0" err="1"/>
              <a:t>supérieur-e</a:t>
            </a:r>
            <a:r>
              <a:rPr lang="fr-CH" dirty="0"/>
              <a:t> hiérarchique, responsable des RH). Dans ce cas, il convient de se répartir les rôles: qui conduit l’entretien, qui y assiste en tant que spécialiste du secteur?).</a:t>
            </a:r>
          </a:p>
          <a:p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Délai: convenir d’une date 2-3 semaines à l’avance. Choisir un lieu calme (pas de dérangements par des tiers, téléphone sur silencieux).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Remettre le formulaire d’entretien (cf. </a:t>
            </a:r>
            <a:r>
              <a:rPr lang="fr-CH" dirty="0">
                <a:hlinkClick r:id="rId3"/>
              </a:rPr>
              <a:t>Formulaire pour l’</a:t>
            </a:r>
            <a:r>
              <a:rPr lang="fr-CH" dirty="0" err="1">
                <a:hlinkClick r:id="rId3"/>
              </a:rPr>
              <a:t>EevC</a:t>
            </a:r>
            <a:r>
              <a:rPr lang="fr-CH" dirty="0"/>
              <a:t>, faites défiler la page vers le bas pour arriver au formulaire). </a:t>
            </a:r>
            <a:br>
              <a:rPr lang="fr-CH" dirty="0"/>
            </a:br>
            <a:r>
              <a:rPr lang="fr-CH" dirty="0"/>
              <a:t>Il sert de support de préparation et de fil conducteur à l’entretien.</a:t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47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8000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147312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128100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52736"/>
          </a:xfrm>
        </p:spPr>
        <p:txBody>
          <a:bodyPr/>
          <a:lstStyle/>
          <a:p>
            <a:r>
              <a:rPr lang="fr-CH" dirty="0"/>
              <a:t>Aide-mémoire pour l’EE (2) 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87524" y="1112790"/>
            <a:ext cx="8568952" cy="49445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Prière de réserver une salle.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Fixer un cadre temporel raisonnable (selon la personne, prévoir 1h à 1h30, mais pas plus longtemps!).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Les deux parties téléchargent le formulaire à l’avance, ou celui-ci est remis par la supérieure ou le supérieur hiérarchique.</a:t>
            </a:r>
          </a:p>
          <a:p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 formulaire sert de fil conducteur: les champs ne doivent cependant pas tous être cochés, seuls ceux qui sont pertinents.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Pour un entretien réussi, une bonne préparation des deux parties est nécessaire. </a:t>
            </a:r>
          </a:p>
        </p:txBody>
      </p:sp>
    </p:spTree>
    <p:extLst>
      <p:ext uri="{BB962C8B-B14F-4D97-AF65-F5344CB8AC3E}">
        <p14:creationId xmlns:p14="http://schemas.microsoft.com/office/powerpoint/2010/main" val="230175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2365" y="6341145"/>
            <a:ext cx="6156376" cy="188688"/>
          </a:xfrm>
        </p:spPr>
        <p:txBody>
          <a:bodyPr/>
          <a:lstStyle/>
          <a:p>
            <a:r>
              <a:rPr lang="fr-CH" sz="800"/>
              <a:t>Eglises réformées Berne-Jura-Soleure</a:t>
            </a:r>
            <a:endParaRPr lang="fr-CH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324419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1"/>
            <a:ext cx="8568952" cy="764704"/>
          </a:xfrm>
        </p:spPr>
        <p:txBody>
          <a:bodyPr/>
          <a:lstStyle/>
          <a:p>
            <a:r>
              <a:rPr lang="fr-CH" dirty="0"/>
              <a:t>Mise en </a:t>
            </a:r>
            <a:r>
              <a:rPr lang="fr-CH" dirty="0" err="1"/>
              <a:t>oeuvre</a:t>
            </a:r>
            <a:r>
              <a:rPr lang="fr-CH" dirty="0"/>
              <a:t> de l’EE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197514" y="793971"/>
            <a:ext cx="8748972" cy="55471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Le </a:t>
            </a:r>
            <a:r>
              <a:rPr lang="fr-CH" dirty="0">
                <a:hlinkClick r:id="rId3"/>
              </a:rPr>
              <a:t>formulaire</a:t>
            </a:r>
            <a:r>
              <a:rPr lang="fr-CH" dirty="0"/>
              <a:t> fourni peut et doit être adapté aux besoins de la paroisse.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L’entretien a un caractère confidentiel. Les informations relatives au contenu ne sont transmises qu’avec l’accord des deux parties.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L’entretien se déroule sur une base de partenariat, d’une manière ouverte et objective.</a:t>
            </a:r>
            <a:br>
              <a:rPr lang="fr-CH" dirty="0"/>
            </a:b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Mené indépendamment du travail quotidien, l’EE a lieu en principe une fois par année. Il s’agit d’un entretien d’évaluation, d’échange et de définition des objectifs.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La responsabilité de la conduite de l’entretien incombe au/à la </a:t>
            </a:r>
            <a:r>
              <a:rPr lang="fr-CH" dirty="0" err="1"/>
              <a:t>supérieur-e</a:t>
            </a:r>
            <a:r>
              <a:rPr lang="fr-CH" dirty="0"/>
              <a:t> hiérarchique; concernant les résultats de l’entretien et les conventions d’objectifs, la responsabilité est partagée entre les deux parties. </a:t>
            </a:r>
            <a:br>
              <a:rPr lang="fr-CH" sz="1600" dirty="0"/>
            </a:br>
            <a:endParaRPr lang="fr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Il est structuré en plusieurs parties.</a:t>
            </a:r>
          </a:p>
        </p:txBody>
      </p:sp>
    </p:spTree>
    <p:extLst>
      <p:ext uri="{BB962C8B-B14F-4D97-AF65-F5344CB8AC3E}">
        <p14:creationId xmlns:p14="http://schemas.microsoft.com/office/powerpoint/2010/main" val="766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f_Kirche_BJS_Master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 Kirche BJS 2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Ref_Kirche_BJS_Master</Template>
  <TotalTime>0</TotalTime>
  <Words>1542</Words>
  <Application>Microsoft Office PowerPoint</Application>
  <PresentationFormat>Bildschirmpräsentation (4:3)</PresentationFormat>
  <Paragraphs>167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Ref_Kirche_BJS_Master</vt:lpstr>
      <vt:lpstr>Ref Kirche BJS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Refbejuso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Hofer Kurt</dc:creator>
  <cp:lastModifiedBy>Naumann Griselda</cp:lastModifiedBy>
  <cp:revision>173</cp:revision>
  <cp:lastPrinted>2021-04-14T14:09:44Z</cp:lastPrinted>
  <dcterms:created xsi:type="dcterms:W3CDTF">2019-09-18T13:23:09Z</dcterms:created>
  <dcterms:modified xsi:type="dcterms:W3CDTF">2021-04-15T15:47:46Z</dcterms:modified>
</cp:coreProperties>
</file>